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8" r:id="rId3"/>
    <p:sldId id="260" r:id="rId4"/>
    <p:sldId id="261" r:id="rId5"/>
    <p:sldId id="262" r:id="rId6"/>
    <p:sldId id="263" r:id="rId7"/>
    <p:sldId id="299" r:id="rId8"/>
    <p:sldId id="264" r:id="rId9"/>
    <p:sldId id="280" r:id="rId10"/>
    <p:sldId id="282" r:id="rId11"/>
    <p:sldId id="281" r:id="rId12"/>
    <p:sldId id="283" r:id="rId13"/>
    <p:sldId id="284" r:id="rId14"/>
    <p:sldId id="285" r:id="rId15"/>
    <p:sldId id="286" r:id="rId16"/>
    <p:sldId id="287" r:id="rId17"/>
    <p:sldId id="288" r:id="rId18"/>
    <p:sldId id="289" r:id="rId19"/>
    <p:sldId id="290" r:id="rId20"/>
    <p:sldId id="291" r:id="rId21"/>
    <p:sldId id="273" r:id="rId22"/>
    <p:sldId id="292" r:id="rId23"/>
    <p:sldId id="293" r:id="rId24"/>
    <p:sldId id="294" r:id="rId25"/>
    <p:sldId id="295" r:id="rId26"/>
    <p:sldId id="274" r:id="rId27"/>
    <p:sldId id="296" r:id="rId28"/>
    <p:sldId id="297" r:id="rId29"/>
    <p:sldId id="275" r:id="rId30"/>
    <p:sldId id="298" r:id="rId31"/>
    <p:sldId id="276"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88039" autoAdjust="0"/>
  </p:normalViewPr>
  <p:slideViewPr>
    <p:cSldViewPr snapToGrid="0">
      <p:cViewPr varScale="1">
        <p:scale>
          <a:sx n="64" d="100"/>
          <a:sy n="64" d="100"/>
        </p:scale>
        <p:origin x="7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76F28-6B10-47FB-9085-F8A89FA3FB3A}" type="datetimeFigureOut">
              <a:rPr kumimoji="1" lang="ja-JP" altLang="en-US" smtClean="0"/>
              <a:t>2023/11/13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8306A-C07E-4032-B120-E6C9C3B87A3A}" type="slidenum">
              <a:rPr kumimoji="1" lang="ja-JP" altLang="en-US" smtClean="0"/>
              <a:t>‹#›</a:t>
            </a:fld>
            <a:endParaRPr kumimoji="1" lang="ja-JP" altLang="en-US"/>
          </a:p>
        </p:txBody>
      </p:sp>
    </p:spTree>
    <p:extLst>
      <p:ext uri="{BB962C8B-B14F-4D97-AF65-F5344CB8AC3E}">
        <p14:creationId xmlns:p14="http://schemas.microsoft.com/office/powerpoint/2010/main" val="3402018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軽量リモートセンシング画像超解像度のための距離注意残余ネットワーク</a:t>
            </a:r>
          </a:p>
        </p:txBody>
      </p:sp>
      <p:sp>
        <p:nvSpPr>
          <p:cNvPr id="4" name="スライド番号プレースホルダー 3"/>
          <p:cNvSpPr>
            <a:spLocks noGrp="1"/>
          </p:cNvSpPr>
          <p:nvPr>
            <p:ph type="sldNum" sz="quarter" idx="5"/>
          </p:nvPr>
        </p:nvSpPr>
        <p:spPr/>
        <p:txBody>
          <a:bodyPr/>
          <a:lstStyle/>
          <a:p>
            <a:fld id="{B448306A-C07E-4032-B120-E6C9C3B87A3A}" type="slidenum">
              <a:rPr kumimoji="1" lang="ja-JP" altLang="en-US" smtClean="0"/>
              <a:t>2</a:t>
            </a:fld>
            <a:endParaRPr kumimoji="1" lang="ja-JP" altLang="en-US"/>
          </a:p>
        </p:txBody>
      </p:sp>
    </p:spTree>
    <p:extLst>
      <p:ext uri="{BB962C8B-B14F-4D97-AF65-F5344CB8AC3E}">
        <p14:creationId xmlns:p14="http://schemas.microsoft.com/office/powerpoint/2010/main" val="399129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48306A-C07E-4032-B120-E6C9C3B87A3A}" type="slidenum">
              <a:rPr kumimoji="1" lang="ja-JP" altLang="en-US" smtClean="0"/>
              <a:t>4</a:t>
            </a:fld>
            <a:endParaRPr kumimoji="1" lang="ja-JP" altLang="en-US"/>
          </a:p>
        </p:txBody>
      </p:sp>
    </p:spTree>
    <p:extLst>
      <p:ext uri="{BB962C8B-B14F-4D97-AF65-F5344CB8AC3E}">
        <p14:creationId xmlns:p14="http://schemas.microsoft.com/office/powerpoint/2010/main" val="2040142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5781E-3681-487C-BE5E-DE1DD102C3E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B9A84DA-5C3D-49E2-9CF5-894C690A15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4E44A6F-D2A8-40C3-99C5-A5B6577C0CB5}"/>
              </a:ext>
            </a:extLst>
          </p:cNvPr>
          <p:cNvSpPr>
            <a:spLocks noGrp="1"/>
          </p:cNvSpPr>
          <p:nvPr>
            <p:ph type="dt" sz="half" idx="10"/>
          </p:nvPr>
        </p:nvSpPr>
        <p:spPr/>
        <p:txBody>
          <a:bodyPr/>
          <a:lstStyle/>
          <a:p>
            <a:fld id="{C1EAF33E-4E74-4F8A-A4D0-5351A5F98A5E}" type="datetime1">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9BA0930F-1826-4A80-A738-FA5057A31B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4ED98B-778E-4BA9-B520-26FCF55AABC8}"/>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288838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D8AC49-C3DD-488C-ABB1-6AF7080992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9B9E422-EE96-4BC6-8A77-4F8146A2FBC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8D1BE9-1884-492B-A015-33FEA9D21E89}"/>
              </a:ext>
            </a:extLst>
          </p:cNvPr>
          <p:cNvSpPr>
            <a:spLocks noGrp="1"/>
          </p:cNvSpPr>
          <p:nvPr>
            <p:ph type="dt" sz="half" idx="10"/>
          </p:nvPr>
        </p:nvSpPr>
        <p:spPr/>
        <p:txBody>
          <a:bodyPr/>
          <a:lstStyle/>
          <a:p>
            <a:fld id="{459C6DF8-5ED1-4925-AD2D-FA6EB4E42124}" type="datetime1">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BA7F5B5C-A4F4-4910-BCB9-23A5ED986F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283251-1BE6-4B32-9FC6-507F6C40700C}"/>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64423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DC31AC9-7013-4654-8478-BF3694BEF54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53E8B73-2F99-4FB2-BBB2-484C401331D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0324E1-32B6-4E67-9B24-49E692F87C4A}"/>
              </a:ext>
            </a:extLst>
          </p:cNvPr>
          <p:cNvSpPr>
            <a:spLocks noGrp="1"/>
          </p:cNvSpPr>
          <p:nvPr>
            <p:ph type="dt" sz="half" idx="10"/>
          </p:nvPr>
        </p:nvSpPr>
        <p:spPr/>
        <p:txBody>
          <a:bodyPr/>
          <a:lstStyle/>
          <a:p>
            <a:fld id="{15D28736-2AFC-412D-8CC8-E271FF0EBBBE}" type="datetime1">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8AD4CF42-78CB-49E2-852A-0214D5B37F8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A27E88-E128-49FF-AD62-561620639294}"/>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42912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E191A-DC5B-4267-8D64-266C96A8B04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DA49A7-973F-4688-98F7-EEC15BD6F3C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FE3DEB-09D9-4F72-98C1-9908ECDD72B7}"/>
              </a:ext>
            </a:extLst>
          </p:cNvPr>
          <p:cNvSpPr>
            <a:spLocks noGrp="1"/>
          </p:cNvSpPr>
          <p:nvPr>
            <p:ph type="dt" sz="half" idx="10"/>
          </p:nvPr>
        </p:nvSpPr>
        <p:spPr/>
        <p:txBody>
          <a:bodyPr/>
          <a:lstStyle/>
          <a:p>
            <a:fld id="{44ED4768-5FAE-4724-88D2-A3D5FF78BAD1}" type="datetime1">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F26D4F25-B13C-4629-879D-C3CE4DD619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F45513-25A3-4490-A6D9-2934C22359C3}"/>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65833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8AE23-ED14-4034-87A0-236BD7681E4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2B74F5-0912-4CE8-B55C-5B8961A968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4314699-8520-4E64-9ACB-E9F4269ECCBA}"/>
              </a:ext>
            </a:extLst>
          </p:cNvPr>
          <p:cNvSpPr>
            <a:spLocks noGrp="1"/>
          </p:cNvSpPr>
          <p:nvPr>
            <p:ph type="dt" sz="half" idx="10"/>
          </p:nvPr>
        </p:nvSpPr>
        <p:spPr/>
        <p:txBody>
          <a:bodyPr/>
          <a:lstStyle/>
          <a:p>
            <a:fld id="{888A4BEB-F8D8-41D9-8C0F-3C84E4BEDE73}" type="datetime1">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1F0B18AC-F389-476C-9066-CFF270BF80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8E7C0AB-7577-447D-9B6C-D5EAB6900A80}"/>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37249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3C6963-B50B-4E69-93EB-11A224B71C3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89EADD-20DD-4128-89EB-D0DD3E16387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43D79BB-B171-479B-8E10-5AB649F3A8B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5F81628-A9C2-41C3-89A5-3660BE93E61D}"/>
              </a:ext>
            </a:extLst>
          </p:cNvPr>
          <p:cNvSpPr>
            <a:spLocks noGrp="1"/>
          </p:cNvSpPr>
          <p:nvPr>
            <p:ph type="dt" sz="half" idx="10"/>
          </p:nvPr>
        </p:nvSpPr>
        <p:spPr/>
        <p:txBody>
          <a:bodyPr/>
          <a:lstStyle/>
          <a:p>
            <a:fld id="{1EF703CC-C929-48DE-B075-71388EC76E7B}" type="datetime1">
              <a:rPr kumimoji="1" lang="ja-JP" altLang="en-US" smtClean="0"/>
              <a:t>2023/11/13</a:t>
            </a:fld>
            <a:endParaRPr kumimoji="1" lang="ja-JP" altLang="en-US"/>
          </a:p>
        </p:txBody>
      </p:sp>
      <p:sp>
        <p:nvSpPr>
          <p:cNvPr id="6" name="フッター プレースホルダー 5">
            <a:extLst>
              <a:ext uri="{FF2B5EF4-FFF2-40B4-BE49-F238E27FC236}">
                <a16:creationId xmlns:a16="http://schemas.microsoft.com/office/drawing/2014/main" id="{FC567CC9-D322-40FF-991D-0047DAFE01E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728577-B6BE-4B53-8E16-CE03CAEF5275}"/>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96605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9ACAD6-A9F2-474E-8273-4F1F25B608D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F3AE226-F8F6-4539-80FE-82C56FBCFE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4111BE9-7D5F-4382-8D69-4EE32F64FAF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F22DD1A-92CC-4ECE-A9E2-84B086CE17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BBE41A-AE51-4905-8EF7-13930997C8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3849427-BD31-4128-A348-90CEBC4C6153}"/>
              </a:ext>
            </a:extLst>
          </p:cNvPr>
          <p:cNvSpPr>
            <a:spLocks noGrp="1"/>
          </p:cNvSpPr>
          <p:nvPr>
            <p:ph type="dt" sz="half" idx="10"/>
          </p:nvPr>
        </p:nvSpPr>
        <p:spPr/>
        <p:txBody>
          <a:bodyPr/>
          <a:lstStyle/>
          <a:p>
            <a:fld id="{1585B2CC-1B06-41DF-ADF9-C5A9EDB35722}" type="datetime1">
              <a:rPr kumimoji="1" lang="ja-JP" altLang="en-US" smtClean="0"/>
              <a:t>2023/11/13</a:t>
            </a:fld>
            <a:endParaRPr kumimoji="1" lang="ja-JP" altLang="en-US"/>
          </a:p>
        </p:txBody>
      </p:sp>
      <p:sp>
        <p:nvSpPr>
          <p:cNvPr id="8" name="フッター プレースホルダー 7">
            <a:extLst>
              <a:ext uri="{FF2B5EF4-FFF2-40B4-BE49-F238E27FC236}">
                <a16:creationId xmlns:a16="http://schemas.microsoft.com/office/drawing/2014/main" id="{8C4C4913-73A2-4740-986B-8E7EBDF2346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94B9289-0C93-42F4-8D2B-B810CE38D134}"/>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2790557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343216-FB58-49E9-9953-12A98BE6FE3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E1B775E-2BFB-4D4C-8D75-271B3D2E0282}"/>
              </a:ext>
            </a:extLst>
          </p:cNvPr>
          <p:cNvSpPr>
            <a:spLocks noGrp="1"/>
          </p:cNvSpPr>
          <p:nvPr>
            <p:ph type="dt" sz="half" idx="10"/>
          </p:nvPr>
        </p:nvSpPr>
        <p:spPr/>
        <p:txBody>
          <a:bodyPr/>
          <a:lstStyle/>
          <a:p>
            <a:fld id="{8F60181F-2F13-4A68-B049-FC532D02DB0D}" type="datetime1">
              <a:rPr kumimoji="1" lang="ja-JP" altLang="en-US" smtClean="0"/>
              <a:t>2023/11/13</a:t>
            </a:fld>
            <a:endParaRPr kumimoji="1" lang="ja-JP" altLang="en-US"/>
          </a:p>
        </p:txBody>
      </p:sp>
      <p:sp>
        <p:nvSpPr>
          <p:cNvPr id="4" name="フッター プレースホルダー 3">
            <a:extLst>
              <a:ext uri="{FF2B5EF4-FFF2-40B4-BE49-F238E27FC236}">
                <a16:creationId xmlns:a16="http://schemas.microsoft.com/office/drawing/2014/main" id="{E66C51F3-63E4-450D-B888-927A1AB20FD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8CD540E-FCC3-4BB2-A34E-E3ACE16C6FF6}"/>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2145265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31A2D1B-364A-48F9-8C43-18AA7AE201AC}"/>
              </a:ext>
            </a:extLst>
          </p:cNvPr>
          <p:cNvSpPr>
            <a:spLocks noGrp="1"/>
          </p:cNvSpPr>
          <p:nvPr>
            <p:ph type="dt" sz="half" idx="10"/>
          </p:nvPr>
        </p:nvSpPr>
        <p:spPr/>
        <p:txBody>
          <a:bodyPr/>
          <a:lstStyle/>
          <a:p>
            <a:fld id="{9A1EC9B1-34DA-4AD8-83EF-6B1F40FB19E4}" type="datetime1">
              <a:rPr kumimoji="1" lang="ja-JP" altLang="en-US" smtClean="0"/>
              <a:t>2023/11/13</a:t>
            </a:fld>
            <a:endParaRPr kumimoji="1" lang="ja-JP" altLang="en-US"/>
          </a:p>
        </p:txBody>
      </p:sp>
      <p:sp>
        <p:nvSpPr>
          <p:cNvPr id="3" name="フッター プレースホルダー 2">
            <a:extLst>
              <a:ext uri="{FF2B5EF4-FFF2-40B4-BE49-F238E27FC236}">
                <a16:creationId xmlns:a16="http://schemas.microsoft.com/office/drawing/2014/main" id="{D9E91700-DD2C-4083-938F-694A76B0394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AC34872-5C49-4470-8FCA-5286CDF58E0B}"/>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281006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972F0D-0670-4888-9ADB-364FED73DA6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78D0AE-1038-4165-BBC1-40DD1A84DC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C2D1470-C054-49F2-8659-E5122EAC2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3CD3970-6AE5-403C-9ECD-B546DDAF863E}"/>
              </a:ext>
            </a:extLst>
          </p:cNvPr>
          <p:cNvSpPr>
            <a:spLocks noGrp="1"/>
          </p:cNvSpPr>
          <p:nvPr>
            <p:ph type="dt" sz="half" idx="10"/>
          </p:nvPr>
        </p:nvSpPr>
        <p:spPr/>
        <p:txBody>
          <a:bodyPr/>
          <a:lstStyle/>
          <a:p>
            <a:fld id="{661939D0-56B8-4E77-95B3-BA7E23A939AA}" type="datetime1">
              <a:rPr kumimoji="1" lang="ja-JP" altLang="en-US" smtClean="0"/>
              <a:t>2023/11/13</a:t>
            </a:fld>
            <a:endParaRPr kumimoji="1" lang="ja-JP" altLang="en-US"/>
          </a:p>
        </p:txBody>
      </p:sp>
      <p:sp>
        <p:nvSpPr>
          <p:cNvPr id="6" name="フッター プレースホルダー 5">
            <a:extLst>
              <a:ext uri="{FF2B5EF4-FFF2-40B4-BE49-F238E27FC236}">
                <a16:creationId xmlns:a16="http://schemas.microsoft.com/office/drawing/2014/main" id="{C86B80E0-8A48-447A-9619-9D1265AF1B1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A3CD787-0F5C-4890-BBD0-17DB901E819B}"/>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209933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756E40-5B52-441B-9455-A88F1FB44D8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6258B15-3F32-4440-981D-2E30BBD89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E0D3E94-2612-432F-B291-A79AE61CB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3C82BB2-CEB8-4EFD-B757-ABAA27A41BA7}"/>
              </a:ext>
            </a:extLst>
          </p:cNvPr>
          <p:cNvSpPr>
            <a:spLocks noGrp="1"/>
          </p:cNvSpPr>
          <p:nvPr>
            <p:ph type="dt" sz="half" idx="10"/>
          </p:nvPr>
        </p:nvSpPr>
        <p:spPr/>
        <p:txBody>
          <a:bodyPr/>
          <a:lstStyle/>
          <a:p>
            <a:fld id="{0C7EF3F4-6908-410B-A41B-C65942849D72}" type="datetime1">
              <a:rPr kumimoji="1" lang="ja-JP" altLang="en-US" smtClean="0"/>
              <a:t>2023/11/13</a:t>
            </a:fld>
            <a:endParaRPr kumimoji="1" lang="ja-JP" altLang="en-US"/>
          </a:p>
        </p:txBody>
      </p:sp>
      <p:sp>
        <p:nvSpPr>
          <p:cNvPr id="6" name="フッター プレースホルダー 5">
            <a:extLst>
              <a:ext uri="{FF2B5EF4-FFF2-40B4-BE49-F238E27FC236}">
                <a16:creationId xmlns:a16="http://schemas.microsoft.com/office/drawing/2014/main" id="{7BBA61B9-0CCC-4C1A-97D8-C857E7299F1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4DC8764-13E8-4DFC-8459-9A1856863ED2}"/>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326881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1D0857F-197E-488D-A5C1-818F774393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745CEBF-EE62-437E-B7C6-606CBD859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4ED751-1C08-4784-92AB-0021AAFDF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258A9-0CF0-4C7A-B14B-E9C1697288C2}" type="datetime1">
              <a:rPr kumimoji="1" lang="ja-JP" altLang="en-US" smtClean="0"/>
              <a:t>2023/11/13</a:t>
            </a:fld>
            <a:endParaRPr kumimoji="1" lang="ja-JP" altLang="en-US"/>
          </a:p>
        </p:txBody>
      </p:sp>
      <p:sp>
        <p:nvSpPr>
          <p:cNvPr id="5" name="フッター プレースホルダー 4">
            <a:extLst>
              <a:ext uri="{FF2B5EF4-FFF2-40B4-BE49-F238E27FC236}">
                <a16:creationId xmlns:a16="http://schemas.microsoft.com/office/drawing/2014/main" id="{34085426-5536-4688-82B2-6FDF9F410E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3F275F7-E3CD-4B90-A5B4-1752B00E07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593399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BC3A7-350B-4531-A4AB-8943237A5C4C}"/>
              </a:ext>
            </a:extLst>
          </p:cNvPr>
          <p:cNvSpPr>
            <a:spLocks noGrp="1"/>
          </p:cNvSpPr>
          <p:nvPr>
            <p:ph type="ctrTitle"/>
          </p:nvPr>
        </p:nvSpPr>
        <p:spPr/>
        <p:txBody>
          <a:bodyPr/>
          <a:lstStyle/>
          <a:p>
            <a:r>
              <a:rPr kumimoji="1" lang="ja-JP" altLang="en-US" b="1" dirty="0"/>
              <a:t>英語論文</a:t>
            </a:r>
            <a:r>
              <a:rPr kumimoji="1" lang="en-US" altLang="ja-JP" b="1" dirty="0"/>
              <a:t>#6</a:t>
            </a:r>
            <a:endParaRPr kumimoji="1" lang="ja-JP" altLang="en-US" b="1" dirty="0"/>
          </a:p>
        </p:txBody>
      </p:sp>
      <p:sp>
        <p:nvSpPr>
          <p:cNvPr id="3" name="字幕 2">
            <a:extLst>
              <a:ext uri="{FF2B5EF4-FFF2-40B4-BE49-F238E27FC236}">
                <a16:creationId xmlns:a16="http://schemas.microsoft.com/office/drawing/2014/main" id="{2D102991-BC5E-45ED-9F43-554FC9E6C45A}"/>
              </a:ext>
            </a:extLst>
          </p:cNvPr>
          <p:cNvSpPr>
            <a:spLocks noGrp="1"/>
          </p:cNvSpPr>
          <p:nvPr>
            <p:ph type="subTitle" idx="1"/>
          </p:nvPr>
        </p:nvSpPr>
        <p:spPr>
          <a:xfrm>
            <a:off x="1524000" y="3602038"/>
            <a:ext cx="9144000" cy="1655762"/>
          </a:xfrm>
        </p:spPr>
        <p:txBody>
          <a:bodyPr/>
          <a:lstStyle/>
          <a:p>
            <a:pPr algn="r"/>
            <a:r>
              <a:rPr kumimoji="1" lang="en-US" altLang="ja-JP" dirty="0"/>
              <a:t>2023/11/13</a:t>
            </a:r>
          </a:p>
          <a:p>
            <a:pPr algn="r"/>
            <a:r>
              <a:rPr lang="en-US" altLang="ja-JP" dirty="0"/>
              <a:t>M1</a:t>
            </a:r>
            <a:endParaRPr kumimoji="1" lang="en-US" altLang="ja-JP" dirty="0"/>
          </a:p>
          <a:p>
            <a:pPr algn="r"/>
            <a:r>
              <a:rPr lang="ja-JP" altLang="en-US" dirty="0"/>
              <a:t>建元　了</a:t>
            </a:r>
            <a:endParaRPr kumimoji="1" lang="ja-JP" altLang="en-US" dirty="0"/>
          </a:p>
        </p:txBody>
      </p:sp>
      <p:sp>
        <p:nvSpPr>
          <p:cNvPr id="4" name="スライド番号プレースホルダー 3">
            <a:extLst>
              <a:ext uri="{FF2B5EF4-FFF2-40B4-BE49-F238E27FC236}">
                <a16:creationId xmlns:a16="http://schemas.microsoft.com/office/drawing/2014/main" id="{E346DF41-9D50-4F78-B3B0-E0C3DFED0934}"/>
              </a:ext>
            </a:extLst>
          </p:cNvPr>
          <p:cNvSpPr>
            <a:spLocks noGrp="1"/>
          </p:cNvSpPr>
          <p:nvPr>
            <p:ph type="sldNum" sz="quarter" idx="12"/>
          </p:nvPr>
        </p:nvSpPr>
        <p:spPr/>
        <p:txBody>
          <a:bodyPr/>
          <a:lstStyle/>
          <a:p>
            <a:fld id="{16F7A96D-E30A-4A25-B30B-ACF57B6E6A37}" type="slidenum">
              <a:rPr kumimoji="1" lang="ja-JP" altLang="en-US" smtClean="0"/>
              <a:t>1</a:t>
            </a:fld>
            <a:endParaRPr kumimoji="1" lang="ja-JP" altLang="en-US"/>
          </a:p>
        </p:txBody>
      </p:sp>
    </p:spTree>
    <p:extLst>
      <p:ext uri="{BB962C8B-B14F-4D97-AF65-F5344CB8AC3E}">
        <p14:creationId xmlns:p14="http://schemas.microsoft.com/office/powerpoint/2010/main" val="950977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04963-2438-4E79-B850-930D96765C3C}"/>
              </a:ext>
            </a:extLst>
          </p:cNvPr>
          <p:cNvSpPr>
            <a:spLocks noGrp="1"/>
          </p:cNvSpPr>
          <p:nvPr>
            <p:ph type="title"/>
          </p:nvPr>
        </p:nvSpPr>
        <p:spPr/>
        <p:txBody>
          <a:bodyPr/>
          <a:lstStyle/>
          <a:p>
            <a:r>
              <a:rPr lang="en-US" altLang="ja-JP" b="1" dirty="0"/>
              <a:t>shared network architecture</a:t>
            </a:r>
            <a:endParaRPr kumimoji="1" lang="ja-JP" altLang="en-US" b="1" dirty="0"/>
          </a:p>
        </p:txBody>
      </p:sp>
      <p:sp>
        <p:nvSpPr>
          <p:cNvPr id="3" name="コンテンツ プレースホルダー 2">
            <a:extLst>
              <a:ext uri="{FF2B5EF4-FFF2-40B4-BE49-F238E27FC236}">
                <a16:creationId xmlns:a16="http://schemas.microsoft.com/office/drawing/2014/main" id="{B1F58038-4498-462D-BE51-7C6F0191EB16}"/>
              </a:ext>
            </a:extLst>
          </p:cNvPr>
          <p:cNvSpPr>
            <a:spLocks noGrp="1"/>
          </p:cNvSpPr>
          <p:nvPr>
            <p:ph idx="1"/>
          </p:nvPr>
        </p:nvSpPr>
        <p:spPr>
          <a:xfrm>
            <a:off x="838200" y="1760262"/>
            <a:ext cx="10515600" cy="4351338"/>
          </a:xfrm>
        </p:spPr>
        <p:txBody>
          <a:bodyPr>
            <a:normAutofit/>
          </a:bodyPr>
          <a:lstStyle/>
          <a:p>
            <a:r>
              <a:rPr lang="ja-JP" altLang="en-US" dirty="0"/>
              <a:t>画像</a:t>
            </a:r>
            <a:r>
              <a:rPr lang="ja-JP" altLang="en-US" dirty="0" err="1"/>
              <a:t>ｘ</a:t>
            </a:r>
            <a:r>
              <a:rPr lang="ja-JP" altLang="en-US" dirty="0"/>
              <a:t>から</a:t>
            </a:r>
            <a:r>
              <a:rPr kumimoji="1" lang="ja-JP" altLang="en-US" dirty="0"/>
              <a:t>特徴抽出器</a:t>
            </a:r>
            <a:r>
              <a:rPr kumimoji="1" lang="en-US" altLang="ja-JP" dirty="0"/>
              <a:t>ε</a:t>
            </a:r>
            <a:r>
              <a:rPr kumimoji="1" lang="ja-JP" altLang="en-US" dirty="0"/>
              <a:t>によって特徴マップ</a:t>
            </a:r>
            <a:r>
              <a:rPr kumimoji="1" lang="ja-JP" altLang="en-US" dirty="0" err="1"/>
              <a:t>ｍ</a:t>
            </a:r>
            <a:r>
              <a:rPr kumimoji="1" lang="ja-JP" altLang="en-US" dirty="0"/>
              <a:t>を出力</a:t>
            </a:r>
            <a:endParaRPr kumimoji="1" lang="en-US" altLang="ja-JP" dirty="0"/>
          </a:p>
          <a:p>
            <a:endParaRPr lang="en-US" altLang="ja-JP" dirty="0"/>
          </a:p>
          <a:p>
            <a:endParaRPr kumimoji="1" lang="en-US" altLang="ja-JP" dirty="0"/>
          </a:p>
          <a:p>
            <a:r>
              <a:rPr lang="ja-JP" altLang="en-US" dirty="0" err="1"/>
              <a:t>ｍ</a:t>
            </a:r>
            <a:r>
              <a:rPr lang="ja-JP" altLang="en-US" dirty="0"/>
              <a:t>から</a:t>
            </a:r>
            <a:r>
              <a:rPr lang="en-US" altLang="ja-JP" dirty="0"/>
              <a:t>GAP</a:t>
            </a:r>
            <a:r>
              <a:rPr lang="ja-JP" altLang="en-US" dirty="0"/>
              <a:t>層を通してグローバル特徴ベクトル</a:t>
            </a:r>
            <a:r>
              <a:rPr lang="en-US" altLang="ja-JP" dirty="0"/>
              <a:t>f</a:t>
            </a:r>
            <a:r>
              <a:rPr lang="ja-JP" altLang="en-US" dirty="0"/>
              <a:t>を計算</a:t>
            </a:r>
            <a:endParaRPr lang="en-US" altLang="ja-JP" dirty="0"/>
          </a:p>
          <a:p>
            <a:endParaRPr kumimoji="1" lang="en-US" altLang="ja-JP" dirty="0"/>
          </a:p>
          <a:p>
            <a:endParaRPr lang="en-US" altLang="ja-JP" dirty="0"/>
          </a:p>
          <a:p>
            <a:r>
              <a:rPr lang="en-US" altLang="ja-JP" dirty="0"/>
              <a:t>f</a:t>
            </a:r>
            <a:r>
              <a:rPr lang="ja-JP" altLang="en-US" dirty="0"/>
              <a:t>を分類器に入力し、クラスごとの予測ベクトル</a:t>
            </a:r>
            <a:r>
              <a:rPr lang="en-US" altLang="ja-JP" dirty="0"/>
              <a:t>p</a:t>
            </a:r>
            <a:r>
              <a:rPr lang="ja-JP" altLang="en-US" dirty="0"/>
              <a:t>を取得</a:t>
            </a:r>
            <a:endParaRPr lang="en-US" altLang="ja-JP" dirty="0"/>
          </a:p>
          <a:p>
            <a:endParaRPr lang="en-US" altLang="ja-JP" dirty="0"/>
          </a:p>
          <a:p>
            <a:endParaRPr kumimoji="1" lang="en-US" altLang="ja-JP" dirty="0"/>
          </a:p>
          <a:p>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1AF20CE9-ACED-49E6-AA64-6EE65425B8E6}"/>
              </a:ext>
            </a:extLst>
          </p:cNvPr>
          <p:cNvSpPr>
            <a:spLocks noGrp="1"/>
          </p:cNvSpPr>
          <p:nvPr>
            <p:ph type="sldNum" sz="quarter" idx="12"/>
          </p:nvPr>
        </p:nvSpPr>
        <p:spPr/>
        <p:txBody>
          <a:bodyPr/>
          <a:lstStyle/>
          <a:p>
            <a:fld id="{24EA46AB-3899-448D-80AA-0C961C9BC68C}"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42716B6A-B814-41F4-8D3A-60E231B3F522}"/>
              </a:ext>
            </a:extLst>
          </p:cNvPr>
          <p:cNvPicPr>
            <a:picLocks noChangeAspect="1"/>
          </p:cNvPicPr>
          <p:nvPr/>
        </p:nvPicPr>
        <p:blipFill>
          <a:blip r:embed="rId2"/>
          <a:stretch>
            <a:fillRect/>
          </a:stretch>
        </p:blipFill>
        <p:spPr>
          <a:xfrm>
            <a:off x="5047422" y="2358720"/>
            <a:ext cx="2097155" cy="724199"/>
          </a:xfrm>
          <a:prstGeom prst="rect">
            <a:avLst/>
          </a:prstGeom>
        </p:spPr>
      </p:pic>
      <p:pic>
        <p:nvPicPr>
          <p:cNvPr id="6" name="図 5">
            <a:extLst>
              <a:ext uri="{FF2B5EF4-FFF2-40B4-BE49-F238E27FC236}">
                <a16:creationId xmlns:a16="http://schemas.microsoft.com/office/drawing/2014/main" id="{01D3D325-E9BB-4394-8B60-81870EDD0621}"/>
              </a:ext>
            </a:extLst>
          </p:cNvPr>
          <p:cNvPicPr>
            <a:picLocks noChangeAspect="1"/>
          </p:cNvPicPr>
          <p:nvPr/>
        </p:nvPicPr>
        <p:blipFill>
          <a:blip r:embed="rId3"/>
          <a:stretch>
            <a:fillRect/>
          </a:stretch>
        </p:blipFill>
        <p:spPr>
          <a:xfrm>
            <a:off x="4042088" y="3775082"/>
            <a:ext cx="4107824" cy="1040224"/>
          </a:xfrm>
          <a:prstGeom prst="rect">
            <a:avLst/>
          </a:prstGeom>
        </p:spPr>
      </p:pic>
      <p:pic>
        <p:nvPicPr>
          <p:cNvPr id="7" name="図 6">
            <a:extLst>
              <a:ext uri="{FF2B5EF4-FFF2-40B4-BE49-F238E27FC236}">
                <a16:creationId xmlns:a16="http://schemas.microsoft.com/office/drawing/2014/main" id="{F69E4084-FE8A-4BA7-8A86-16F82A26979D}"/>
              </a:ext>
            </a:extLst>
          </p:cNvPr>
          <p:cNvPicPr>
            <a:picLocks noChangeAspect="1"/>
          </p:cNvPicPr>
          <p:nvPr/>
        </p:nvPicPr>
        <p:blipFill>
          <a:blip r:embed="rId4"/>
          <a:stretch>
            <a:fillRect/>
          </a:stretch>
        </p:blipFill>
        <p:spPr>
          <a:xfrm>
            <a:off x="4336336" y="5319766"/>
            <a:ext cx="3519325" cy="1173109"/>
          </a:xfrm>
          <a:prstGeom prst="rect">
            <a:avLst/>
          </a:prstGeom>
        </p:spPr>
      </p:pic>
    </p:spTree>
    <p:extLst>
      <p:ext uri="{BB962C8B-B14F-4D97-AF65-F5344CB8AC3E}">
        <p14:creationId xmlns:p14="http://schemas.microsoft.com/office/powerpoint/2010/main" val="3919630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54750-C601-4F1F-9C4F-65768E0585AB}"/>
              </a:ext>
            </a:extLst>
          </p:cNvPr>
          <p:cNvSpPr>
            <a:spLocks noGrp="1"/>
          </p:cNvSpPr>
          <p:nvPr>
            <p:ph type="title"/>
          </p:nvPr>
        </p:nvSpPr>
        <p:spPr/>
        <p:txBody>
          <a:bodyPr/>
          <a:lstStyle/>
          <a:p>
            <a:r>
              <a:rPr kumimoji="1" lang="en-US" altLang="ja-JP" b="1" dirty="0"/>
              <a:t>Bidirectional sample-class alignment</a:t>
            </a:r>
            <a:endParaRPr kumimoji="1" lang="ja-JP" altLang="en-US" b="1" dirty="0"/>
          </a:p>
        </p:txBody>
      </p:sp>
      <p:sp>
        <p:nvSpPr>
          <p:cNvPr id="4" name="スライド番号プレースホルダー 3">
            <a:extLst>
              <a:ext uri="{FF2B5EF4-FFF2-40B4-BE49-F238E27FC236}">
                <a16:creationId xmlns:a16="http://schemas.microsoft.com/office/drawing/2014/main" id="{0DDF59DA-46AE-4071-9A7B-C439A3CE4259}"/>
              </a:ext>
            </a:extLst>
          </p:cNvPr>
          <p:cNvSpPr>
            <a:spLocks noGrp="1"/>
          </p:cNvSpPr>
          <p:nvPr>
            <p:ph type="sldNum" sz="quarter" idx="12"/>
          </p:nvPr>
        </p:nvSpPr>
        <p:spPr/>
        <p:txBody>
          <a:bodyPr/>
          <a:lstStyle/>
          <a:p>
            <a:fld id="{24EA46AB-3899-448D-80AA-0C961C9BC68C}" type="slidenum">
              <a:rPr kumimoji="1" lang="ja-JP" altLang="en-US" smtClean="0"/>
              <a:t>11</a:t>
            </a:fld>
            <a:endParaRPr kumimoji="1" lang="ja-JP" altLang="en-US"/>
          </a:p>
        </p:txBody>
      </p:sp>
      <p:sp>
        <p:nvSpPr>
          <p:cNvPr id="8" name="コンテンツ プレースホルダー 7">
            <a:extLst>
              <a:ext uri="{FF2B5EF4-FFF2-40B4-BE49-F238E27FC236}">
                <a16:creationId xmlns:a16="http://schemas.microsoft.com/office/drawing/2014/main" id="{D2F11295-C240-49F3-8356-81D35A904874}"/>
              </a:ext>
            </a:extLst>
          </p:cNvPr>
          <p:cNvSpPr>
            <a:spLocks noGrp="1"/>
          </p:cNvSpPr>
          <p:nvPr>
            <p:ph idx="1"/>
          </p:nvPr>
        </p:nvSpPr>
        <p:spPr/>
        <p:txBody>
          <a:bodyPr/>
          <a:lstStyle/>
          <a:p>
            <a:r>
              <a:rPr lang="en-US" altLang="ja-JP" b="1" dirty="0" err="1">
                <a:solidFill>
                  <a:srgbClr val="FF0000"/>
                </a:solidFill>
              </a:rPr>
              <a:t>Usupervised</a:t>
            </a:r>
            <a:r>
              <a:rPr lang="en-US" altLang="ja-JP" b="1" dirty="0">
                <a:solidFill>
                  <a:srgbClr val="FF0000"/>
                </a:solidFill>
              </a:rPr>
              <a:t> </a:t>
            </a:r>
            <a:r>
              <a:rPr lang="en-US" altLang="ja-JP" b="1" dirty="0" err="1">
                <a:solidFill>
                  <a:srgbClr val="FF0000"/>
                </a:solidFill>
              </a:rPr>
              <a:t>Alignmet</a:t>
            </a:r>
            <a:r>
              <a:rPr lang="en-US" altLang="ja-JP" b="1" dirty="0">
                <a:solidFill>
                  <a:srgbClr val="FF0000"/>
                </a:solidFill>
              </a:rPr>
              <a:t>(UA)</a:t>
            </a:r>
            <a:endParaRPr lang="ja-JP" altLang="en-US" b="1" dirty="0">
              <a:solidFill>
                <a:srgbClr val="FF0000"/>
              </a:solidFill>
            </a:endParaRPr>
          </a:p>
        </p:txBody>
      </p:sp>
      <p:pic>
        <p:nvPicPr>
          <p:cNvPr id="9" name="図 8">
            <a:extLst>
              <a:ext uri="{FF2B5EF4-FFF2-40B4-BE49-F238E27FC236}">
                <a16:creationId xmlns:a16="http://schemas.microsoft.com/office/drawing/2014/main" id="{C2F37FC2-BAA3-4D94-AAF9-3D158F350702}"/>
              </a:ext>
            </a:extLst>
          </p:cNvPr>
          <p:cNvPicPr>
            <a:picLocks noChangeAspect="1"/>
          </p:cNvPicPr>
          <p:nvPr/>
        </p:nvPicPr>
        <p:blipFill rotWithShape="1">
          <a:blip r:embed="rId2"/>
          <a:srcRect b="3010"/>
          <a:stretch/>
        </p:blipFill>
        <p:spPr>
          <a:xfrm>
            <a:off x="1238000" y="2347034"/>
            <a:ext cx="9715999" cy="3208940"/>
          </a:xfrm>
          <a:prstGeom prst="rect">
            <a:avLst/>
          </a:prstGeom>
        </p:spPr>
      </p:pic>
    </p:spTree>
    <p:extLst>
      <p:ext uri="{BB962C8B-B14F-4D97-AF65-F5344CB8AC3E}">
        <p14:creationId xmlns:p14="http://schemas.microsoft.com/office/powerpoint/2010/main" val="204702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B55C07-BB74-4831-A24E-111BF0280DE6}"/>
              </a:ext>
            </a:extLst>
          </p:cNvPr>
          <p:cNvSpPr>
            <a:spLocks noGrp="1"/>
          </p:cNvSpPr>
          <p:nvPr>
            <p:ph type="title"/>
          </p:nvPr>
        </p:nvSpPr>
        <p:spPr/>
        <p:txBody>
          <a:bodyPr/>
          <a:lstStyle/>
          <a:p>
            <a:r>
              <a:rPr lang="en-US" altLang="ja-JP" b="1" dirty="0" err="1"/>
              <a:t>Usupervised</a:t>
            </a:r>
            <a:r>
              <a:rPr lang="en-US" altLang="ja-JP" b="1" dirty="0"/>
              <a:t> </a:t>
            </a:r>
            <a:r>
              <a:rPr lang="en-US" altLang="ja-JP" b="1" dirty="0" err="1"/>
              <a:t>Alignmet</a:t>
            </a:r>
            <a:r>
              <a:rPr lang="en-US" altLang="ja-JP" b="1" dirty="0"/>
              <a:t>(UA)</a:t>
            </a:r>
            <a:endParaRPr kumimoji="1" lang="ja-JP" altLang="en-US" b="1" dirty="0"/>
          </a:p>
        </p:txBody>
      </p:sp>
      <p:sp>
        <p:nvSpPr>
          <p:cNvPr id="3" name="コンテンツ プレースホルダー 2">
            <a:extLst>
              <a:ext uri="{FF2B5EF4-FFF2-40B4-BE49-F238E27FC236}">
                <a16:creationId xmlns:a16="http://schemas.microsoft.com/office/drawing/2014/main" id="{ABA3E3FF-FAA2-47FB-A665-4DCC59B3E549}"/>
              </a:ext>
            </a:extLst>
          </p:cNvPr>
          <p:cNvSpPr>
            <a:spLocks noGrp="1"/>
          </p:cNvSpPr>
          <p:nvPr>
            <p:ph idx="1"/>
          </p:nvPr>
        </p:nvSpPr>
        <p:spPr/>
        <p:txBody>
          <a:bodyPr/>
          <a:lstStyle/>
          <a:p>
            <a:r>
              <a:rPr kumimoji="1" lang="ja-JP" altLang="en-US" dirty="0"/>
              <a:t>ラベル付きサンプルとラベルなしサンプルから抽出された特徴との間の教師なしドメイン間アライメントに注目</a:t>
            </a:r>
            <a:endParaRPr kumimoji="1" lang="en-US" altLang="ja-JP" dirty="0"/>
          </a:p>
          <a:p>
            <a:endParaRPr lang="en-US" altLang="ja-JP" dirty="0"/>
          </a:p>
          <a:p>
            <a:r>
              <a:rPr kumimoji="1" lang="ja-JP" altLang="en-US" dirty="0"/>
              <a:t>カーネルヒルベルト空間</a:t>
            </a:r>
            <a:r>
              <a:rPr kumimoji="1" lang="en-US" altLang="ja-JP" dirty="0"/>
              <a:t>(RKBS)</a:t>
            </a:r>
            <a:r>
              <a:rPr kumimoji="1" lang="ja-JP" altLang="en-US" dirty="0"/>
              <a:t>における</a:t>
            </a:r>
            <a:r>
              <a:rPr kumimoji="1" lang="en-US" altLang="ja-JP" dirty="0"/>
              <a:t>MMD</a:t>
            </a:r>
            <a:r>
              <a:rPr lang="ja-JP" altLang="en-US" dirty="0"/>
              <a:t>の距離を２つの分布の平均値の類似性の評価に使用</a:t>
            </a:r>
            <a:endParaRPr kumimoji="1" lang="en-US" altLang="ja-JP" dirty="0"/>
          </a:p>
        </p:txBody>
      </p:sp>
      <p:sp>
        <p:nvSpPr>
          <p:cNvPr id="4" name="スライド番号プレースホルダー 3">
            <a:extLst>
              <a:ext uri="{FF2B5EF4-FFF2-40B4-BE49-F238E27FC236}">
                <a16:creationId xmlns:a16="http://schemas.microsoft.com/office/drawing/2014/main" id="{5888870D-270C-4BA9-A1EC-7D291BFCAD25}"/>
              </a:ext>
            </a:extLst>
          </p:cNvPr>
          <p:cNvSpPr>
            <a:spLocks noGrp="1"/>
          </p:cNvSpPr>
          <p:nvPr>
            <p:ph type="sldNum" sz="quarter" idx="12"/>
          </p:nvPr>
        </p:nvSpPr>
        <p:spPr/>
        <p:txBody>
          <a:bodyPr/>
          <a:lstStyle/>
          <a:p>
            <a:fld id="{24EA46AB-3899-448D-80AA-0C961C9BC68C}" type="slidenum">
              <a:rPr kumimoji="1" lang="ja-JP" altLang="en-US" smtClean="0"/>
              <a:t>12</a:t>
            </a:fld>
            <a:endParaRPr kumimoji="1" lang="ja-JP" altLang="en-US"/>
          </a:p>
        </p:txBody>
      </p:sp>
      <p:pic>
        <p:nvPicPr>
          <p:cNvPr id="5" name="図 4">
            <a:extLst>
              <a:ext uri="{FF2B5EF4-FFF2-40B4-BE49-F238E27FC236}">
                <a16:creationId xmlns:a16="http://schemas.microsoft.com/office/drawing/2014/main" id="{ACAA8CF4-FEB9-4775-B963-C624247FEC0B}"/>
              </a:ext>
            </a:extLst>
          </p:cNvPr>
          <p:cNvPicPr>
            <a:picLocks noChangeAspect="1"/>
          </p:cNvPicPr>
          <p:nvPr/>
        </p:nvPicPr>
        <p:blipFill>
          <a:blip r:embed="rId2"/>
          <a:stretch>
            <a:fillRect/>
          </a:stretch>
        </p:blipFill>
        <p:spPr>
          <a:xfrm>
            <a:off x="1348974" y="4363664"/>
            <a:ext cx="9494051" cy="1268662"/>
          </a:xfrm>
          <a:prstGeom prst="rect">
            <a:avLst/>
          </a:prstGeom>
        </p:spPr>
      </p:pic>
    </p:spTree>
    <p:extLst>
      <p:ext uri="{BB962C8B-B14F-4D97-AF65-F5344CB8AC3E}">
        <p14:creationId xmlns:p14="http://schemas.microsoft.com/office/powerpoint/2010/main" val="21793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37D0D-B3CC-4580-A2BE-E01A1F4DE36D}"/>
              </a:ext>
            </a:extLst>
          </p:cNvPr>
          <p:cNvSpPr>
            <a:spLocks noGrp="1"/>
          </p:cNvSpPr>
          <p:nvPr>
            <p:ph type="title"/>
          </p:nvPr>
        </p:nvSpPr>
        <p:spPr/>
        <p:txBody>
          <a:bodyPr/>
          <a:lstStyle/>
          <a:p>
            <a:r>
              <a:rPr lang="en-US" altLang="ja-JP" b="1" dirty="0"/>
              <a:t>Bidirectional sample-class alignment</a:t>
            </a:r>
            <a:endParaRPr kumimoji="1" lang="ja-JP" altLang="en-US" dirty="0"/>
          </a:p>
        </p:txBody>
      </p:sp>
      <p:sp>
        <p:nvSpPr>
          <p:cNvPr id="3" name="コンテンツ プレースホルダー 2">
            <a:extLst>
              <a:ext uri="{FF2B5EF4-FFF2-40B4-BE49-F238E27FC236}">
                <a16:creationId xmlns:a16="http://schemas.microsoft.com/office/drawing/2014/main" id="{32EB2478-1F55-48DC-AEAD-344C6029E4D4}"/>
              </a:ext>
            </a:extLst>
          </p:cNvPr>
          <p:cNvSpPr>
            <a:spLocks noGrp="1"/>
          </p:cNvSpPr>
          <p:nvPr>
            <p:ph idx="1"/>
          </p:nvPr>
        </p:nvSpPr>
        <p:spPr/>
        <p:txBody>
          <a:bodyPr/>
          <a:lstStyle/>
          <a:p>
            <a:r>
              <a:rPr lang="en-US" altLang="ja-JP" b="1" dirty="0">
                <a:solidFill>
                  <a:srgbClr val="FF0000"/>
                </a:solidFill>
              </a:rPr>
              <a:t>Supervised </a:t>
            </a:r>
            <a:r>
              <a:rPr lang="en-US" altLang="ja-JP" b="1" dirty="0" err="1">
                <a:solidFill>
                  <a:srgbClr val="FF0000"/>
                </a:solidFill>
              </a:rPr>
              <a:t>Alignmet</a:t>
            </a:r>
            <a:r>
              <a:rPr lang="en-US" altLang="ja-JP" b="1" dirty="0">
                <a:solidFill>
                  <a:srgbClr val="FF0000"/>
                </a:solidFill>
              </a:rPr>
              <a:t>(SA)</a:t>
            </a:r>
            <a:endParaRPr lang="ja-JP" altLang="en-US" b="1" dirty="0">
              <a:solidFill>
                <a:srgbClr val="FF0000"/>
              </a:solidFill>
            </a:endParaRPr>
          </a:p>
          <a:p>
            <a:endParaRPr kumimoji="1" lang="ja-JP" altLang="en-US" dirty="0"/>
          </a:p>
        </p:txBody>
      </p:sp>
      <p:sp>
        <p:nvSpPr>
          <p:cNvPr id="4" name="スライド番号プレースホルダー 3">
            <a:extLst>
              <a:ext uri="{FF2B5EF4-FFF2-40B4-BE49-F238E27FC236}">
                <a16:creationId xmlns:a16="http://schemas.microsoft.com/office/drawing/2014/main" id="{7FBD41DA-D214-4701-8F49-0B8711CD134F}"/>
              </a:ext>
            </a:extLst>
          </p:cNvPr>
          <p:cNvSpPr>
            <a:spLocks noGrp="1"/>
          </p:cNvSpPr>
          <p:nvPr>
            <p:ph type="sldNum" sz="quarter" idx="12"/>
          </p:nvPr>
        </p:nvSpPr>
        <p:spPr/>
        <p:txBody>
          <a:bodyPr/>
          <a:lstStyle/>
          <a:p>
            <a:fld id="{24EA46AB-3899-448D-80AA-0C961C9BC68C}" type="slidenum">
              <a:rPr kumimoji="1" lang="ja-JP" altLang="en-US" smtClean="0"/>
              <a:t>13</a:t>
            </a:fld>
            <a:endParaRPr kumimoji="1" lang="ja-JP" altLang="en-US"/>
          </a:p>
        </p:txBody>
      </p:sp>
      <p:pic>
        <p:nvPicPr>
          <p:cNvPr id="5" name="図 4">
            <a:extLst>
              <a:ext uri="{FF2B5EF4-FFF2-40B4-BE49-F238E27FC236}">
                <a16:creationId xmlns:a16="http://schemas.microsoft.com/office/drawing/2014/main" id="{BCF213B9-3398-4E0A-8C42-CEB8439AD927}"/>
              </a:ext>
            </a:extLst>
          </p:cNvPr>
          <p:cNvPicPr>
            <a:picLocks noChangeAspect="1"/>
          </p:cNvPicPr>
          <p:nvPr/>
        </p:nvPicPr>
        <p:blipFill rotWithShape="1">
          <a:blip r:embed="rId2"/>
          <a:srcRect l="683" t="-909" r="-683" b="9798"/>
          <a:stretch/>
        </p:blipFill>
        <p:spPr>
          <a:xfrm>
            <a:off x="1426265" y="2313423"/>
            <a:ext cx="9339470" cy="4225489"/>
          </a:xfrm>
          <a:prstGeom prst="rect">
            <a:avLst/>
          </a:prstGeom>
        </p:spPr>
      </p:pic>
    </p:spTree>
    <p:extLst>
      <p:ext uri="{BB962C8B-B14F-4D97-AF65-F5344CB8AC3E}">
        <p14:creationId xmlns:p14="http://schemas.microsoft.com/office/powerpoint/2010/main" val="365026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D3AFF-5C65-42A2-AFBF-E0C6FE2AE193}"/>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pic>
        <p:nvPicPr>
          <p:cNvPr id="5" name="コンテンツ プレースホルダー 4">
            <a:extLst>
              <a:ext uri="{FF2B5EF4-FFF2-40B4-BE49-F238E27FC236}">
                <a16:creationId xmlns:a16="http://schemas.microsoft.com/office/drawing/2014/main" id="{125DCE66-56DC-498B-B16D-BBC1FD6F191B}"/>
              </a:ext>
            </a:extLst>
          </p:cNvPr>
          <p:cNvPicPr>
            <a:picLocks noGrp="1" noChangeAspect="1"/>
          </p:cNvPicPr>
          <p:nvPr>
            <p:ph idx="1"/>
          </p:nvPr>
        </p:nvPicPr>
        <p:blipFill>
          <a:blip r:embed="rId2"/>
          <a:stretch>
            <a:fillRect/>
          </a:stretch>
        </p:blipFill>
        <p:spPr>
          <a:xfrm>
            <a:off x="2601709" y="1868556"/>
            <a:ext cx="6988582" cy="4224057"/>
          </a:xfrm>
          <a:prstGeom prst="rect">
            <a:avLst/>
          </a:prstGeom>
        </p:spPr>
      </p:pic>
      <p:sp>
        <p:nvSpPr>
          <p:cNvPr id="4" name="スライド番号プレースホルダー 3">
            <a:extLst>
              <a:ext uri="{FF2B5EF4-FFF2-40B4-BE49-F238E27FC236}">
                <a16:creationId xmlns:a16="http://schemas.microsoft.com/office/drawing/2014/main" id="{8531C130-C960-4F35-9A59-DBCB6087B3AC}"/>
              </a:ext>
            </a:extLst>
          </p:cNvPr>
          <p:cNvSpPr>
            <a:spLocks noGrp="1"/>
          </p:cNvSpPr>
          <p:nvPr>
            <p:ph type="sldNum" sz="quarter" idx="12"/>
          </p:nvPr>
        </p:nvSpPr>
        <p:spPr/>
        <p:txBody>
          <a:bodyPr/>
          <a:lstStyle/>
          <a:p>
            <a:fld id="{24EA46AB-3899-448D-80AA-0C961C9BC68C}" type="slidenum">
              <a:rPr kumimoji="1" lang="ja-JP" altLang="en-US" smtClean="0"/>
              <a:t>14</a:t>
            </a:fld>
            <a:endParaRPr kumimoji="1" lang="ja-JP" altLang="en-US"/>
          </a:p>
        </p:txBody>
      </p:sp>
    </p:spTree>
    <p:extLst>
      <p:ext uri="{BB962C8B-B14F-4D97-AF65-F5344CB8AC3E}">
        <p14:creationId xmlns:p14="http://schemas.microsoft.com/office/powerpoint/2010/main" val="310528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120028-D83F-43F7-94F2-CB8B9588EAE5}"/>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24125103-FF67-4474-8026-A3BDB1B17A9F}"/>
              </a:ext>
            </a:extLst>
          </p:cNvPr>
          <p:cNvSpPr>
            <a:spLocks noGrp="1"/>
          </p:cNvSpPr>
          <p:nvPr>
            <p:ph idx="1"/>
          </p:nvPr>
        </p:nvSpPr>
        <p:spPr/>
        <p:txBody>
          <a:bodyPr/>
          <a:lstStyle/>
          <a:p>
            <a:pPr marL="514350" indent="-514350">
              <a:buFont typeface="+mj-lt"/>
              <a:buAutoNum type="arabicPeriod"/>
            </a:pPr>
            <a:r>
              <a:rPr lang="ja-JP" altLang="en-US" dirty="0"/>
              <a:t>特徴とラベルのペアを生成</a:t>
            </a:r>
            <a:endParaRPr lang="en-US" altLang="ja-JP" dirty="0"/>
          </a:p>
          <a:p>
            <a:pPr lvl="1"/>
            <a:r>
              <a:rPr kumimoji="1" lang="en-US" altLang="ja-JP" dirty="0"/>
              <a:t>[fs, </a:t>
            </a:r>
            <a:r>
              <a:rPr kumimoji="1" lang="en-US" altLang="ja-JP" dirty="0" err="1"/>
              <a:t>ys</a:t>
            </a:r>
            <a:r>
              <a:rPr kumimoji="1" lang="en-US" altLang="ja-JP" dirty="0"/>
              <a:t>]</a:t>
            </a:r>
            <a:r>
              <a:rPr kumimoji="1" lang="ja-JP" altLang="en-US" dirty="0"/>
              <a:t>と</a:t>
            </a:r>
            <a:r>
              <a:rPr kumimoji="1" lang="en-US" altLang="ja-JP" dirty="0"/>
              <a:t>[</a:t>
            </a:r>
            <a:r>
              <a:rPr kumimoji="1" lang="en-US" altLang="ja-JP" dirty="0" err="1"/>
              <a:t>fl</a:t>
            </a:r>
            <a:r>
              <a:rPr kumimoji="1" lang="en-US" altLang="ja-JP" dirty="0"/>
              <a:t>, </a:t>
            </a:r>
            <a:r>
              <a:rPr kumimoji="1" lang="en-US" altLang="ja-JP" dirty="0" err="1"/>
              <a:t>yl</a:t>
            </a:r>
            <a:r>
              <a:rPr kumimoji="1" lang="en-US" altLang="ja-JP" dirty="0"/>
              <a:t>]</a:t>
            </a:r>
            <a:r>
              <a:rPr kumimoji="1" lang="ja-JP" altLang="en-US" dirty="0"/>
              <a:t>のペアを生成</a:t>
            </a:r>
            <a:endParaRPr kumimoji="1" lang="en-US" altLang="ja-JP" dirty="0"/>
          </a:p>
          <a:p>
            <a:pPr lvl="1"/>
            <a:endParaRPr lang="en-US" altLang="ja-JP" dirty="0"/>
          </a:p>
          <a:p>
            <a:pPr lvl="1"/>
            <a:r>
              <a:rPr kumimoji="1" lang="en-US" altLang="ja-JP" dirty="0" err="1"/>
              <a:t>fu</a:t>
            </a:r>
            <a:r>
              <a:rPr kumimoji="1" lang="ja-JP" altLang="en-US" dirty="0"/>
              <a:t>は確率的予測ベクトルから最大のクラスを疑似ラベルとして採用</a:t>
            </a:r>
            <a:r>
              <a:rPr lang="ja-JP" altLang="en-US" dirty="0"/>
              <a:t>し、</a:t>
            </a:r>
            <a:r>
              <a:rPr lang="en-US" altLang="ja-JP" dirty="0"/>
              <a:t>[</a:t>
            </a:r>
            <a:r>
              <a:rPr lang="en-US" altLang="ja-JP" dirty="0" err="1"/>
              <a:t>fu</a:t>
            </a:r>
            <a:r>
              <a:rPr lang="en-US" altLang="ja-JP" dirty="0"/>
              <a:t>, </a:t>
            </a:r>
            <a:r>
              <a:rPr lang="en-US" altLang="ja-JP" dirty="0" err="1"/>
              <a:t>pu</a:t>
            </a:r>
            <a:r>
              <a:rPr lang="en-US" altLang="ja-JP" dirty="0"/>
              <a:t>, </a:t>
            </a:r>
            <a:r>
              <a:rPr lang="en-US" altLang="ja-JP" dirty="0" err="1"/>
              <a:t>yu</a:t>
            </a:r>
            <a:r>
              <a:rPr lang="en-US" altLang="ja-JP" dirty="0"/>
              <a:t>]</a:t>
            </a:r>
            <a:r>
              <a:rPr lang="ja-JP" altLang="en-US" dirty="0"/>
              <a:t>のペアを生成</a:t>
            </a:r>
            <a:endParaRPr kumimoji="1" lang="en-US" altLang="ja-JP" dirty="0"/>
          </a:p>
          <a:p>
            <a:pPr lvl="1"/>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7624765F-78DB-41F9-A740-82254C9F55E2}"/>
              </a:ext>
            </a:extLst>
          </p:cNvPr>
          <p:cNvSpPr>
            <a:spLocks noGrp="1"/>
          </p:cNvSpPr>
          <p:nvPr>
            <p:ph type="sldNum" sz="quarter" idx="12"/>
          </p:nvPr>
        </p:nvSpPr>
        <p:spPr/>
        <p:txBody>
          <a:bodyPr/>
          <a:lstStyle/>
          <a:p>
            <a:fld id="{24EA46AB-3899-448D-80AA-0C961C9BC68C}" type="slidenum">
              <a:rPr kumimoji="1" lang="ja-JP" altLang="en-US" smtClean="0"/>
              <a:t>15</a:t>
            </a:fld>
            <a:endParaRPr kumimoji="1" lang="ja-JP" altLang="en-US"/>
          </a:p>
        </p:txBody>
      </p:sp>
      <p:pic>
        <p:nvPicPr>
          <p:cNvPr id="6" name="図 5">
            <a:extLst>
              <a:ext uri="{FF2B5EF4-FFF2-40B4-BE49-F238E27FC236}">
                <a16:creationId xmlns:a16="http://schemas.microsoft.com/office/drawing/2014/main" id="{C299A31B-5A41-458D-AFC7-689D052207A5}"/>
              </a:ext>
            </a:extLst>
          </p:cNvPr>
          <p:cNvPicPr>
            <a:picLocks noChangeAspect="1"/>
          </p:cNvPicPr>
          <p:nvPr/>
        </p:nvPicPr>
        <p:blipFill>
          <a:blip r:embed="rId2"/>
          <a:stretch>
            <a:fillRect/>
          </a:stretch>
        </p:blipFill>
        <p:spPr>
          <a:xfrm>
            <a:off x="3940511" y="4153437"/>
            <a:ext cx="4310977" cy="1740212"/>
          </a:xfrm>
          <a:prstGeom prst="rect">
            <a:avLst/>
          </a:prstGeom>
        </p:spPr>
      </p:pic>
    </p:spTree>
    <p:extLst>
      <p:ext uri="{BB962C8B-B14F-4D97-AF65-F5344CB8AC3E}">
        <p14:creationId xmlns:p14="http://schemas.microsoft.com/office/powerpoint/2010/main" val="50234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586E3-B175-4193-8F37-41CA167B323F}"/>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F9DEBAB0-C6EB-49DD-BDAA-F86FC8347B5D}"/>
              </a:ext>
            </a:extLst>
          </p:cNvPr>
          <p:cNvSpPr>
            <a:spLocks noGrp="1"/>
          </p:cNvSpPr>
          <p:nvPr>
            <p:ph idx="1"/>
          </p:nvPr>
        </p:nvSpPr>
        <p:spPr/>
        <p:txBody>
          <a:bodyPr/>
          <a:lstStyle/>
          <a:p>
            <a:pPr marL="514350" indent="-514350">
              <a:buFont typeface="+mj-lt"/>
              <a:buAutoNum type="arabicPeriod" startAt="2"/>
            </a:pPr>
            <a:r>
              <a:rPr lang="ja-JP" altLang="en-US" dirty="0"/>
              <a:t>特徴</a:t>
            </a:r>
            <a:r>
              <a:rPr kumimoji="1" lang="ja-JP" altLang="en-US" dirty="0"/>
              <a:t>とラベルのペアを使用してメモリバンクの更新</a:t>
            </a:r>
          </a:p>
        </p:txBody>
      </p:sp>
      <p:sp>
        <p:nvSpPr>
          <p:cNvPr id="4" name="スライド番号プレースホルダー 3">
            <a:extLst>
              <a:ext uri="{FF2B5EF4-FFF2-40B4-BE49-F238E27FC236}">
                <a16:creationId xmlns:a16="http://schemas.microsoft.com/office/drawing/2014/main" id="{D7553038-D0F2-4060-B063-2D4D519C7BB3}"/>
              </a:ext>
            </a:extLst>
          </p:cNvPr>
          <p:cNvSpPr>
            <a:spLocks noGrp="1"/>
          </p:cNvSpPr>
          <p:nvPr>
            <p:ph type="sldNum" sz="quarter" idx="12"/>
          </p:nvPr>
        </p:nvSpPr>
        <p:spPr/>
        <p:txBody>
          <a:bodyPr/>
          <a:lstStyle/>
          <a:p>
            <a:fld id="{24EA46AB-3899-448D-80AA-0C961C9BC68C}"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0CFA3E61-81BE-4BA3-AC2F-A14697321481}"/>
              </a:ext>
            </a:extLst>
          </p:cNvPr>
          <p:cNvPicPr>
            <a:picLocks noChangeAspect="1"/>
          </p:cNvPicPr>
          <p:nvPr/>
        </p:nvPicPr>
        <p:blipFill>
          <a:blip r:embed="rId2"/>
          <a:stretch>
            <a:fillRect/>
          </a:stretch>
        </p:blipFill>
        <p:spPr>
          <a:xfrm>
            <a:off x="3552694" y="2282597"/>
            <a:ext cx="5086611" cy="4438878"/>
          </a:xfrm>
          <a:prstGeom prst="rect">
            <a:avLst/>
          </a:prstGeom>
        </p:spPr>
      </p:pic>
    </p:spTree>
    <p:extLst>
      <p:ext uri="{BB962C8B-B14F-4D97-AF65-F5344CB8AC3E}">
        <p14:creationId xmlns:p14="http://schemas.microsoft.com/office/powerpoint/2010/main" val="18858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749E5-8778-451A-A73F-43861C967B1D}"/>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D777CB70-FE0D-4562-BD45-979220AFC5B7}"/>
              </a:ext>
            </a:extLst>
          </p:cNvPr>
          <p:cNvSpPr>
            <a:spLocks noGrp="1"/>
          </p:cNvSpPr>
          <p:nvPr>
            <p:ph idx="1"/>
          </p:nvPr>
        </p:nvSpPr>
        <p:spPr/>
        <p:txBody>
          <a:bodyPr/>
          <a:lstStyle/>
          <a:p>
            <a:r>
              <a:rPr kumimoji="1" lang="ja-JP" altLang="en-US" dirty="0"/>
              <a:t>閾値を超えない疑似ラベルのサンプルはラベルのないターゲットドメインの重みを改善するようにネットワークをトレーニングすることもできる</a:t>
            </a:r>
          </a:p>
        </p:txBody>
      </p:sp>
      <p:sp>
        <p:nvSpPr>
          <p:cNvPr id="4" name="スライド番号プレースホルダー 3">
            <a:extLst>
              <a:ext uri="{FF2B5EF4-FFF2-40B4-BE49-F238E27FC236}">
                <a16:creationId xmlns:a16="http://schemas.microsoft.com/office/drawing/2014/main" id="{B0315D23-6304-4E1F-B0F9-DFBE9CC96B69}"/>
              </a:ext>
            </a:extLst>
          </p:cNvPr>
          <p:cNvSpPr>
            <a:spLocks noGrp="1"/>
          </p:cNvSpPr>
          <p:nvPr>
            <p:ph type="sldNum" sz="quarter" idx="12"/>
          </p:nvPr>
        </p:nvSpPr>
        <p:spPr/>
        <p:txBody>
          <a:bodyPr/>
          <a:lstStyle/>
          <a:p>
            <a:fld id="{24EA46AB-3899-448D-80AA-0C961C9BC68C}"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EB47A469-D118-4E58-9D37-4B962F379AFB}"/>
              </a:ext>
            </a:extLst>
          </p:cNvPr>
          <p:cNvPicPr>
            <a:picLocks noChangeAspect="1"/>
          </p:cNvPicPr>
          <p:nvPr/>
        </p:nvPicPr>
        <p:blipFill rotWithShape="1">
          <a:blip r:embed="rId2"/>
          <a:srcRect r="35545"/>
          <a:stretch/>
        </p:blipFill>
        <p:spPr>
          <a:xfrm>
            <a:off x="3728684" y="3275923"/>
            <a:ext cx="4734632" cy="1808021"/>
          </a:xfrm>
          <a:prstGeom prst="rect">
            <a:avLst/>
          </a:prstGeom>
        </p:spPr>
      </p:pic>
    </p:spTree>
    <p:extLst>
      <p:ext uri="{BB962C8B-B14F-4D97-AF65-F5344CB8AC3E}">
        <p14:creationId xmlns:p14="http://schemas.microsoft.com/office/powerpoint/2010/main" val="597644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C8178-834F-4F01-B8F1-6ED8E3750493}"/>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A8A7DCCF-0E3D-47F7-80EA-6641DC82FBFF}"/>
              </a:ext>
            </a:extLst>
          </p:cNvPr>
          <p:cNvSpPr>
            <a:spLocks noGrp="1"/>
          </p:cNvSpPr>
          <p:nvPr>
            <p:ph idx="1"/>
          </p:nvPr>
        </p:nvSpPr>
        <p:spPr/>
        <p:txBody>
          <a:bodyPr/>
          <a:lstStyle/>
          <a:p>
            <a:pPr marL="514350" indent="-514350">
              <a:buFont typeface="+mj-lt"/>
              <a:buAutoNum type="arabicPeriod" startAt="3"/>
            </a:pPr>
            <a:r>
              <a:rPr lang="ja-JP" altLang="en-US" dirty="0"/>
              <a:t>クロスドメインのサンプルクラスの調整</a:t>
            </a:r>
            <a:endParaRPr lang="en-US" altLang="ja-JP" dirty="0"/>
          </a:p>
          <a:p>
            <a:pPr lvl="1"/>
            <a:r>
              <a:rPr lang="ja-JP" altLang="en-US" dirty="0"/>
              <a:t>ソースからターゲット、ターゲットからソースへの両方で、特徴とクラスのクロスドメイン調整を行う</a:t>
            </a:r>
            <a:endParaRPr kumimoji="1" lang="en-US" altLang="ja-JP" dirty="0"/>
          </a:p>
        </p:txBody>
      </p:sp>
      <p:sp>
        <p:nvSpPr>
          <p:cNvPr id="4" name="スライド番号プレースホルダー 3">
            <a:extLst>
              <a:ext uri="{FF2B5EF4-FFF2-40B4-BE49-F238E27FC236}">
                <a16:creationId xmlns:a16="http://schemas.microsoft.com/office/drawing/2014/main" id="{0D51AF16-6E75-46CE-A07A-6C615C7FEC5C}"/>
              </a:ext>
            </a:extLst>
          </p:cNvPr>
          <p:cNvSpPr>
            <a:spLocks noGrp="1"/>
          </p:cNvSpPr>
          <p:nvPr>
            <p:ph type="sldNum" sz="quarter" idx="12"/>
          </p:nvPr>
        </p:nvSpPr>
        <p:spPr/>
        <p:txBody>
          <a:bodyPr/>
          <a:lstStyle/>
          <a:p>
            <a:fld id="{24EA46AB-3899-448D-80AA-0C961C9BC68C}" type="slidenum">
              <a:rPr kumimoji="1" lang="ja-JP" altLang="en-US" smtClean="0"/>
              <a:t>18</a:t>
            </a:fld>
            <a:endParaRPr kumimoji="1" lang="ja-JP" altLang="en-US"/>
          </a:p>
        </p:txBody>
      </p:sp>
      <p:pic>
        <p:nvPicPr>
          <p:cNvPr id="5" name="図 4">
            <a:extLst>
              <a:ext uri="{FF2B5EF4-FFF2-40B4-BE49-F238E27FC236}">
                <a16:creationId xmlns:a16="http://schemas.microsoft.com/office/drawing/2014/main" id="{A5E77C58-94D0-49E3-AAC3-ECA8E297300B}"/>
              </a:ext>
            </a:extLst>
          </p:cNvPr>
          <p:cNvPicPr>
            <a:picLocks noChangeAspect="1"/>
          </p:cNvPicPr>
          <p:nvPr/>
        </p:nvPicPr>
        <p:blipFill>
          <a:blip r:embed="rId2"/>
          <a:stretch>
            <a:fillRect/>
          </a:stretch>
        </p:blipFill>
        <p:spPr>
          <a:xfrm>
            <a:off x="4002818" y="3349731"/>
            <a:ext cx="4186364" cy="2347267"/>
          </a:xfrm>
          <a:prstGeom prst="rect">
            <a:avLst/>
          </a:prstGeom>
        </p:spPr>
      </p:pic>
    </p:spTree>
    <p:extLst>
      <p:ext uri="{BB962C8B-B14F-4D97-AF65-F5344CB8AC3E}">
        <p14:creationId xmlns:p14="http://schemas.microsoft.com/office/powerpoint/2010/main" val="1235417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4EFA1A-C654-4F13-BBC0-347449BEF1C3}"/>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3A9F675D-4E96-47B9-A859-7B5D55265939}"/>
              </a:ext>
            </a:extLst>
          </p:cNvPr>
          <p:cNvSpPr>
            <a:spLocks noGrp="1"/>
          </p:cNvSpPr>
          <p:nvPr>
            <p:ph idx="1"/>
          </p:nvPr>
        </p:nvSpPr>
        <p:spPr/>
        <p:txBody>
          <a:bodyPr/>
          <a:lstStyle/>
          <a:p>
            <a:pPr lvl="1"/>
            <a:r>
              <a:rPr lang="ja-JP" altLang="en-US" dirty="0"/>
              <a:t>全体の</a:t>
            </a:r>
            <a:r>
              <a:rPr lang="en-US" altLang="ja-JP" dirty="0"/>
              <a:t>SA</a:t>
            </a:r>
            <a:r>
              <a:rPr lang="ja-JP" altLang="en-US" dirty="0"/>
              <a:t>損失を教師ありアライメント損失、ターゲット特徴アライメント損失から計算</a:t>
            </a:r>
            <a:endParaRPr kumimoji="1" lang="ja-JP" altLang="en-US" dirty="0"/>
          </a:p>
        </p:txBody>
      </p:sp>
      <p:sp>
        <p:nvSpPr>
          <p:cNvPr id="4" name="スライド番号プレースホルダー 3">
            <a:extLst>
              <a:ext uri="{FF2B5EF4-FFF2-40B4-BE49-F238E27FC236}">
                <a16:creationId xmlns:a16="http://schemas.microsoft.com/office/drawing/2014/main" id="{C791302E-2C3B-4632-861E-AA7F26387C92}"/>
              </a:ext>
            </a:extLst>
          </p:cNvPr>
          <p:cNvSpPr>
            <a:spLocks noGrp="1"/>
          </p:cNvSpPr>
          <p:nvPr>
            <p:ph type="sldNum" sz="quarter" idx="12"/>
          </p:nvPr>
        </p:nvSpPr>
        <p:spPr/>
        <p:txBody>
          <a:bodyPr/>
          <a:lstStyle/>
          <a:p>
            <a:fld id="{24EA46AB-3899-448D-80AA-0C961C9BC68C}" type="slidenum">
              <a:rPr kumimoji="1" lang="ja-JP" altLang="en-US" smtClean="0"/>
              <a:t>19</a:t>
            </a:fld>
            <a:endParaRPr kumimoji="1" lang="ja-JP" altLang="en-US"/>
          </a:p>
        </p:txBody>
      </p:sp>
      <p:pic>
        <p:nvPicPr>
          <p:cNvPr id="6" name="図 5">
            <a:extLst>
              <a:ext uri="{FF2B5EF4-FFF2-40B4-BE49-F238E27FC236}">
                <a16:creationId xmlns:a16="http://schemas.microsoft.com/office/drawing/2014/main" id="{8DA84B57-8850-4FCE-97E6-D3E9A02FBBFA}"/>
              </a:ext>
            </a:extLst>
          </p:cNvPr>
          <p:cNvPicPr>
            <a:picLocks noChangeAspect="1"/>
          </p:cNvPicPr>
          <p:nvPr/>
        </p:nvPicPr>
        <p:blipFill>
          <a:blip r:embed="rId2"/>
          <a:stretch>
            <a:fillRect/>
          </a:stretch>
        </p:blipFill>
        <p:spPr>
          <a:xfrm>
            <a:off x="3158898" y="3058176"/>
            <a:ext cx="5874203" cy="2467981"/>
          </a:xfrm>
          <a:prstGeom prst="rect">
            <a:avLst/>
          </a:prstGeom>
        </p:spPr>
      </p:pic>
    </p:spTree>
    <p:extLst>
      <p:ext uri="{BB962C8B-B14F-4D97-AF65-F5344CB8AC3E}">
        <p14:creationId xmlns:p14="http://schemas.microsoft.com/office/powerpoint/2010/main" val="85749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09379-37D4-40F6-8820-B3D9375BE8AE}"/>
              </a:ext>
            </a:extLst>
          </p:cNvPr>
          <p:cNvSpPr>
            <a:spLocks noGrp="1"/>
          </p:cNvSpPr>
          <p:nvPr>
            <p:ph type="title"/>
          </p:nvPr>
        </p:nvSpPr>
        <p:spPr/>
        <p:txBody>
          <a:bodyPr/>
          <a:lstStyle/>
          <a:p>
            <a:r>
              <a:rPr kumimoji="1" lang="ja-JP" altLang="en-US" b="1" dirty="0"/>
              <a:t>論文の概要</a:t>
            </a:r>
          </a:p>
        </p:txBody>
      </p:sp>
      <p:sp>
        <p:nvSpPr>
          <p:cNvPr id="3" name="コンテンツ プレースホルダー 2">
            <a:extLst>
              <a:ext uri="{FF2B5EF4-FFF2-40B4-BE49-F238E27FC236}">
                <a16:creationId xmlns:a16="http://schemas.microsoft.com/office/drawing/2014/main" id="{1BA988DE-E46C-4D39-9CE3-F95EA7E970A1}"/>
              </a:ext>
            </a:extLst>
          </p:cNvPr>
          <p:cNvSpPr>
            <a:spLocks noGrp="1"/>
          </p:cNvSpPr>
          <p:nvPr>
            <p:ph idx="1"/>
          </p:nvPr>
        </p:nvSpPr>
        <p:spPr/>
        <p:txBody>
          <a:bodyPr>
            <a:normAutofit/>
          </a:bodyPr>
          <a:lstStyle/>
          <a:p>
            <a:r>
              <a:rPr kumimoji="1" lang="ja-JP" altLang="en-US" dirty="0"/>
              <a:t>タイトル</a:t>
            </a:r>
            <a:endParaRPr kumimoji="1" lang="en-US" altLang="ja-JP" dirty="0"/>
          </a:p>
          <a:p>
            <a:pPr lvl="1"/>
            <a:r>
              <a:rPr lang="en-US" altLang="ja-JP" b="1" dirty="0"/>
              <a:t>Semi supervised bidirectional alignment for Remote </a:t>
            </a:r>
            <a:r>
              <a:rPr lang="en-US" altLang="ja-JP" b="1" dirty="0" err="1"/>
              <a:t>Sensingcross</a:t>
            </a:r>
            <a:r>
              <a:rPr lang="en-US" altLang="ja-JP" b="1" dirty="0"/>
              <a:t> domain scene classification</a:t>
            </a:r>
          </a:p>
          <a:p>
            <a:r>
              <a:rPr kumimoji="1" lang="ja-JP" altLang="en-US" dirty="0"/>
              <a:t>執筆者</a:t>
            </a:r>
            <a:endParaRPr kumimoji="1" lang="en-US" altLang="ja-JP" dirty="0"/>
          </a:p>
          <a:p>
            <a:pPr lvl="1"/>
            <a:endParaRPr lang="en-US" altLang="ja-JP" dirty="0"/>
          </a:p>
          <a:p>
            <a:r>
              <a:rPr lang="ja-JP" altLang="en-US" dirty="0"/>
              <a:t>掲載</a:t>
            </a:r>
            <a:endParaRPr lang="en-US" altLang="ja-JP" dirty="0"/>
          </a:p>
          <a:p>
            <a:pPr lvl="1"/>
            <a:r>
              <a:rPr lang="en-US" altLang="ja-JP" dirty="0"/>
              <a:t>ISPRS Journal of </a:t>
            </a:r>
            <a:r>
              <a:rPr lang="en-US" altLang="ja-JP" dirty="0" err="1"/>
              <a:t>Phtogrammetry</a:t>
            </a:r>
            <a:r>
              <a:rPr lang="en-US" altLang="ja-JP" dirty="0"/>
              <a:t> and Remote Sensing cross domain</a:t>
            </a:r>
            <a:endParaRPr kumimoji="1" lang="en-US" altLang="ja-JP" dirty="0"/>
          </a:p>
          <a:p>
            <a:r>
              <a:rPr kumimoji="1" lang="ja-JP" altLang="en-US" dirty="0"/>
              <a:t>選択理由</a:t>
            </a:r>
            <a:endParaRPr lang="en-US" altLang="ja-JP" dirty="0"/>
          </a:p>
          <a:p>
            <a:pPr lvl="1"/>
            <a:r>
              <a:rPr lang="ja-JP" altLang="en-US" dirty="0"/>
              <a:t>最近のリモートセンシングに関する </a:t>
            </a:r>
            <a:r>
              <a:rPr lang="en-US" altLang="ja-JP" dirty="0"/>
              <a:t>SSL </a:t>
            </a:r>
            <a:r>
              <a:rPr lang="ja-JP" altLang="en-US" dirty="0"/>
              <a:t>と 分類問題を扱う論文として調査</a:t>
            </a:r>
            <a:endParaRPr kumimoji="1" lang="ja-JP" altLang="en-US" dirty="0"/>
          </a:p>
        </p:txBody>
      </p:sp>
      <p:sp>
        <p:nvSpPr>
          <p:cNvPr id="4" name="スライド番号プレースホルダー 3">
            <a:extLst>
              <a:ext uri="{FF2B5EF4-FFF2-40B4-BE49-F238E27FC236}">
                <a16:creationId xmlns:a16="http://schemas.microsoft.com/office/drawing/2014/main" id="{009B1A98-E401-4F9F-B1E6-B0AAD431D385}"/>
              </a:ext>
            </a:extLst>
          </p:cNvPr>
          <p:cNvSpPr>
            <a:spLocks noGrp="1"/>
          </p:cNvSpPr>
          <p:nvPr>
            <p:ph type="sldNum" sz="quarter" idx="12"/>
          </p:nvPr>
        </p:nvSpPr>
        <p:spPr/>
        <p:txBody>
          <a:bodyPr/>
          <a:lstStyle/>
          <a:p>
            <a:fld id="{16F7A96D-E30A-4A25-B30B-ACF57B6E6A37}" type="slidenum">
              <a:rPr kumimoji="1" lang="ja-JP" altLang="en-US" smtClean="0"/>
              <a:t>2</a:t>
            </a:fld>
            <a:endParaRPr kumimoji="1" lang="ja-JP" altLang="en-US"/>
          </a:p>
        </p:txBody>
      </p:sp>
    </p:spTree>
    <p:extLst>
      <p:ext uri="{BB962C8B-B14F-4D97-AF65-F5344CB8AC3E}">
        <p14:creationId xmlns:p14="http://schemas.microsoft.com/office/powerpoint/2010/main" val="3270098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F6973-D4FF-424E-865B-CC7C0C981443}"/>
              </a:ext>
            </a:extLst>
          </p:cNvPr>
          <p:cNvSpPr>
            <a:spLocks noGrp="1"/>
          </p:cNvSpPr>
          <p:nvPr>
            <p:ph type="title"/>
          </p:nvPr>
        </p:nvSpPr>
        <p:spPr/>
        <p:txBody>
          <a:bodyPr/>
          <a:lstStyle/>
          <a:p>
            <a:r>
              <a:rPr kumimoji="1" lang="en-US" altLang="ja-JP" b="1" dirty="0"/>
              <a:t>Overall loss</a:t>
            </a:r>
            <a:endParaRPr kumimoji="1" lang="ja-JP" altLang="en-US" b="1" dirty="0"/>
          </a:p>
        </p:txBody>
      </p:sp>
      <p:sp>
        <p:nvSpPr>
          <p:cNvPr id="3" name="コンテンツ プレースホルダー 2">
            <a:extLst>
              <a:ext uri="{FF2B5EF4-FFF2-40B4-BE49-F238E27FC236}">
                <a16:creationId xmlns:a16="http://schemas.microsoft.com/office/drawing/2014/main" id="{1954E7F3-F2BB-4FF1-9CF9-EF9AC0F5CFB9}"/>
              </a:ext>
            </a:extLst>
          </p:cNvPr>
          <p:cNvSpPr>
            <a:spLocks noGrp="1"/>
          </p:cNvSpPr>
          <p:nvPr>
            <p:ph idx="1"/>
          </p:nvPr>
        </p:nvSpPr>
        <p:spPr/>
        <p:txBody>
          <a:bodyPr/>
          <a:lstStyle/>
          <a:p>
            <a:r>
              <a:rPr kumimoji="1" lang="en-US" altLang="ja-JP" dirty="0"/>
              <a:t>BSCA</a:t>
            </a:r>
            <a:r>
              <a:rPr kumimoji="1" lang="ja-JP" altLang="en-US" dirty="0"/>
              <a:t>ベースの</a:t>
            </a:r>
            <a:r>
              <a:rPr kumimoji="1" lang="en-US" altLang="ja-JP" dirty="0"/>
              <a:t>SSDA</a:t>
            </a:r>
            <a:r>
              <a:rPr kumimoji="1" lang="ja-JP" altLang="en-US" dirty="0"/>
              <a:t>の全体的な損失は、教師あり損失、半教師あり損失、教師なしアライメント損失、教師ありクロスドメインアライメント損失の合計</a:t>
            </a:r>
          </a:p>
        </p:txBody>
      </p:sp>
      <p:sp>
        <p:nvSpPr>
          <p:cNvPr id="4" name="スライド番号プレースホルダー 3">
            <a:extLst>
              <a:ext uri="{FF2B5EF4-FFF2-40B4-BE49-F238E27FC236}">
                <a16:creationId xmlns:a16="http://schemas.microsoft.com/office/drawing/2014/main" id="{903393C1-C6A8-4E80-B3BA-D51C250E0415}"/>
              </a:ext>
            </a:extLst>
          </p:cNvPr>
          <p:cNvSpPr>
            <a:spLocks noGrp="1"/>
          </p:cNvSpPr>
          <p:nvPr>
            <p:ph type="sldNum" sz="quarter" idx="12"/>
          </p:nvPr>
        </p:nvSpPr>
        <p:spPr/>
        <p:txBody>
          <a:bodyPr/>
          <a:lstStyle/>
          <a:p>
            <a:fld id="{24EA46AB-3899-448D-80AA-0C961C9BC68C}" type="slidenum">
              <a:rPr kumimoji="1" lang="ja-JP" altLang="en-US" smtClean="0"/>
              <a:t>20</a:t>
            </a:fld>
            <a:endParaRPr kumimoji="1" lang="ja-JP" altLang="en-US"/>
          </a:p>
        </p:txBody>
      </p:sp>
      <p:pic>
        <p:nvPicPr>
          <p:cNvPr id="5" name="図 4">
            <a:extLst>
              <a:ext uri="{FF2B5EF4-FFF2-40B4-BE49-F238E27FC236}">
                <a16:creationId xmlns:a16="http://schemas.microsoft.com/office/drawing/2014/main" id="{66CA29C7-8459-4BD7-8D0D-EFB513ED6D2A}"/>
              </a:ext>
            </a:extLst>
          </p:cNvPr>
          <p:cNvPicPr>
            <a:picLocks noChangeAspect="1"/>
          </p:cNvPicPr>
          <p:nvPr/>
        </p:nvPicPr>
        <p:blipFill>
          <a:blip r:embed="rId2"/>
          <a:stretch>
            <a:fillRect/>
          </a:stretch>
        </p:blipFill>
        <p:spPr>
          <a:xfrm>
            <a:off x="2651637" y="3498574"/>
            <a:ext cx="6888725" cy="915591"/>
          </a:xfrm>
          <a:prstGeom prst="rect">
            <a:avLst/>
          </a:prstGeom>
        </p:spPr>
      </p:pic>
    </p:spTree>
    <p:extLst>
      <p:ext uri="{BB962C8B-B14F-4D97-AF65-F5344CB8AC3E}">
        <p14:creationId xmlns:p14="http://schemas.microsoft.com/office/powerpoint/2010/main" val="39785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B52AD1-3B25-4FDE-9F01-DD9F4BEFEBA5}"/>
              </a:ext>
            </a:extLst>
          </p:cNvPr>
          <p:cNvSpPr>
            <a:spLocks noGrp="1"/>
          </p:cNvSpPr>
          <p:nvPr>
            <p:ph type="title"/>
          </p:nvPr>
        </p:nvSpPr>
        <p:spPr/>
        <p:txBody>
          <a:bodyPr/>
          <a:lstStyle/>
          <a:p>
            <a:r>
              <a:rPr lang="ja-JP" altLang="en-US" b="1" dirty="0"/>
              <a:t>評価</a:t>
            </a:r>
            <a:endParaRPr kumimoji="1" lang="ja-JP" altLang="en-US" b="1" dirty="0"/>
          </a:p>
        </p:txBody>
      </p:sp>
      <p:sp>
        <p:nvSpPr>
          <p:cNvPr id="3" name="コンテンツ プレースホルダー 2">
            <a:extLst>
              <a:ext uri="{FF2B5EF4-FFF2-40B4-BE49-F238E27FC236}">
                <a16:creationId xmlns:a16="http://schemas.microsoft.com/office/drawing/2014/main" id="{BF8C5AFA-DE6F-4769-A0D0-6DA95673AC6B}"/>
              </a:ext>
            </a:extLst>
          </p:cNvPr>
          <p:cNvSpPr>
            <a:spLocks noGrp="1"/>
          </p:cNvSpPr>
          <p:nvPr>
            <p:ph idx="1"/>
          </p:nvPr>
        </p:nvSpPr>
        <p:spPr/>
        <p:txBody>
          <a:bodyPr/>
          <a:lstStyle/>
          <a:p>
            <a:r>
              <a:rPr kumimoji="1" lang="ja-JP" altLang="en-US" dirty="0"/>
              <a:t>４つの</a:t>
            </a:r>
            <a:r>
              <a:rPr kumimoji="1" lang="en-US" altLang="ja-JP" dirty="0"/>
              <a:t>RS</a:t>
            </a:r>
            <a:r>
              <a:rPr lang="ja-JP" altLang="en-US" dirty="0"/>
              <a:t>用ベンチマークで検証</a:t>
            </a:r>
            <a:endParaRPr kumimoji="1" lang="ja-JP" altLang="en-US" dirty="0"/>
          </a:p>
        </p:txBody>
      </p:sp>
      <p:sp>
        <p:nvSpPr>
          <p:cNvPr id="4" name="スライド番号プレースホルダー 3">
            <a:extLst>
              <a:ext uri="{FF2B5EF4-FFF2-40B4-BE49-F238E27FC236}">
                <a16:creationId xmlns:a16="http://schemas.microsoft.com/office/drawing/2014/main" id="{D82FCD6B-5E05-43E8-A1C9-CF2B1DC4BA60}"/>
              </a:ext>
            </a:extLst>
          </p:cNvPr>
          <p:cNvSpPr>
            <a:spLocks noGrp="1"/>
          </p:cNvSpPr>
          <p:nvPr>
            <p:ph type="sldNum" sz="quarter" idx="12"/>
          </p:nvPr>
        </p:nvSpPr>
        <p:spPr/>
        <p:txBody>
          <a:bodyPr/>
          <a:lstStyle/>
          <a:p>
            <a:fld id="{24EA46AB-3899-448D-80AA-0C961C9BC68C}" type="slidenum">
              <a:rPr kumimoji="1" lang="ja-JP" altLang="en-US" smtClean="0"/>
              <a:t>21</a:t>
            </a:fld>
            <a:endParaRPr kumimoji="1" lang="ja-JP" altLang="en-US"/>
          </a:p>
        </p:txBody>
      </p:sp>
      <p:pic>
        <p:nvPicPr>
          <p:cNvPr id="6" name="図 5">
            <a:extLst>
              <a:ext uri="{FF2B5EF4-FFF2-40B4-BE49-F238E27FC236}">
                <a16:creationId xmlns:a16="http://schemas.microsoft.com/office/drawing/2014/main" id="{409F1866-5381-4046-B6A6-ACF185D7173B}"/>
              </a:ext>
            </a:extLst>
          </p:cNvPr>
          <p:cNvPicPr>
            <a:picLocks noChangeAspect="1"/>
          </p:cNvPicPr>
          <p:nvPr/>
        </p:nvPicPr>
        <p:blipFill>
          <a:blip r:embed="rId2"/>
          <a:stretch>
            <a:fillRect/>
          </a:stretch>
        </p:blipFill>
        <p:spPr>
          <a:xfrm>
            <a:off x="2542760" y="2308051"/>
            <a:ext cx="7106480" cy="4003849"/>
          </a:xfrm>
          <a:prstGeom prst="rect">
            <a:avLst/>
          </a:prstGeom>
        </p:spPr>
      </p:pic>
    </p:spTree>
    <p:extLst>
      <p:ext uri="{BB962C8B-B14F-4D97-AF65-F5344CB8AC3E}">
        <p14:creationId xmlns:p14="http://schemas.microsoft.com/office/powerpoint/2010/main" val="3866251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75773D-9349-4F0F-8BE1-AA23017E1E41}"/>
              </a:ext>
            </a:extLst>
          </p:cNvPr>
          <p:cNvSpPr>
            <a:spLocks noGrp="1"/>
          </p:cNvSpPr>
          <p:nvPr>
            <p:ph type="title"/>
          </p:nvPr>
        </p:nvSpPr>
        <p:spPr/>
        <p:txBody>
          <a:bodyPr/>
          <a:lstStyle/>
          <a:p>
            <a:r>
              <a:rPr kumimoji="1" lang="ja-JP" altLang="en-US" b="1" dirty="0"/>
              <a:t>評価</a:t>
            </a:r>
          </a:p>
        </p:txBody>
      </p:sp>
      <p:pic>
        <p:nvPicPr>
          <p:cNvPr id="5" name="コンテンツ プレースホルダー 4">
            <a:extLst>
              <a:ext uri="{FF2B5EF4-FFF2-40B4-BE49-F238E27FC236}">
                <a16:creationId xmlns:a16="http://schemas.microsoft.com/office/drawing/2014/main" id="{CD6BDBCC-DA10-43CF-9B83-B2BABB215232}"/>
              </a:ext>
            </a:extLst>
          </p:cNvPr>
          <p:cNvPicPr>
            <a:picLocks noGrp="1" noChangeAspect="1"/>
          </p:cNvPicPr>
          <p:nvPr>
            <p:ph idx="1"/>
          </p:nvPr>
        </p:nvPicPr>
        <p:blipFill>
          <a:blip r:embed="rId2"/>
          <a:stretch>
            <a:fillRect/>
          </a:stretch>
        </p:blipFill>
        <p:spPr>
          <a:xfrm>
            <a:off x="2125318" y="1690688"/>
            <a:ext cx="7941364" cy="4318989"/>
          </a:xfrm>
          <a:prstGeom prst="rect">
            <a:avLst/>
          </a:prstGeom>
        </p:spPr>
      </p:pic>
      <p:sp>
        <p:nvSpPr>
          <p:cNvPr id="4" name="スライド番号プレースホルダー 3">
            <a:extLst>
              <a:ext uri="{FF2B5EF4-FFF2-40B4-BE49-F238E27FC236}">
                <a16:creationId xmlns:a16="http://schemas.microsoft.com/office/drawing/2014/main" id="{3DD97797-7FCE-4CCD-BC80-B335303C2FB6}"/>
              </a:ext>
            </a:extLst>
          </p:cNvPr>
          <p:cNvSpPr>
            <a:spLocks noGrp="1"/>
          </p:cNvSpPr>
          <p:nvPr>
            <p:ph type="sldNum" sz="quarter" idx="12"/>
          </p:nvPr>
        </p:nvSpPr>
        <p:spPr/>
        <p:txBody>
          <a:bodyPr/>
          <a:lstStyle/>
          <a:p>
            <a:fld id="{24EA46AB-3899-448D-80AA-0C961C9BC68C}" type="slidenum">
              <a:rPr kumimoji="1" lang="ja-JP" altLang="en-US" smtClean="0"/>
              <a:t>22</a:t>
            </a:fld>
            <a:endParaRPr kumimoji="1" lang="ja-JP" altLang="en-US"/>
          </a:p>
        </p:txBody>
      </p:sp>
    </p:spTree>
    <p:extLst>
      <p:ext uri="{BB962C8B-B14F-4D97-AF65-F5344CB8AC3E}">
        <p14:creationId xmlns:p14="http://schemas.microsoft.com/office/powerpoint/2010/main" val="3352488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2BE0E7-6199-46CB-9579-BBCB45F9A1D5}"/>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ED7C8073-E61D-4F7A-91F5-8BD1ED414FDC}"/>
              </a:ext>
            </a:extLst>
          </p:cNvPr>
          <p:cNvSpPr>
            <a:spLocks noGrp="1"/>
          </p:cNvSpPr>
          <p:nvPr>
            <p:ph idx="1"/>
          </p:nvPr>
        </p:nvSpPr>
        <p:spPr/>
        <p:txBody>
          <a:bodyPr/>
          <a:lstStyle/>
          <a:p>
            <a:r>
              <a:rPr lang="en-US" altLang="ja-JP" dirty="0"/>
              <a:t>ablation</a:t>
            </a:r>
            <a:r>
              <a:rPr lang="ja-JP" altLang="en-US" dirty="0"/>
              <a:t> </a:t>
            </a:r>
            <a:r>
              <a:rPr lang="en-US" altLang="ja-JP" dirty="0"/>
              <a:t>study</a:t>
            </a:r>
            <a:endParaRPr kumimoji="1" lang="ja-JP" altLang="en-US" dirty="0"/>
          </a:p>
        </p:txBody>
      </p:sp>
      <p:sp>
        <p:nvSpPr>
          <p:cNvPr id="4" name="スライド番号プレースホルダー 3">
            <a:extLst>
              <a:ext uri="{FF2B5EF4-FFF2-40B4-BE49-F238E27FC236}">
                <a16:creationId xmlns:a16="http://schemas.microsoft.com/office/drawing/2014/main" id="{4D593CF3-B490-4ECD-B091-EBE76DCF903B}"/>
              </a:ext>
            </a:extLst>
          </p:cNvPr>
          <p:cNvSpPr>
            <a:spLocks noGrp="1"/>
          </p:cNvSpPr>
          <p:nvPr>
            <p:ph type="sldNum" sz="quarter" idx="12"/>
          </p:nvPr>
        </p:nvSpPr>
        <p:spPr/>
        <p:txBody>
          <a:bodyPr/>
          <a:lstStyle/>
          <a:p>
            <a:fld id="{24EA46AB-3899-448D-80AA-0C961C9BC68C}"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93AC3D36-A0BE-4137-9F16-6A6274E506C3}"/>
              </a:ext>
            </a:extLst>
          </p:cNvPr>
          <p:cNvPicPr>
            <a:picLocks noChangeAspect="1"/>
          </p:cNvPicPr>
          <p:nvPr/>
        </p:nvPicPr>
        <p:blipFill>
          <a:blip r:embed="rId2"/>
          <a:stretch>
            <a:fillRect/>
          </a:stretch>
        </p:blipFill>
        <p:spPr>
          <a:xfrm>
            <a:off x="1610139" y="2369000"/>
            <a:ext cx="8642756" cy="4123875"/>
          </a:xfrm>
          <a:prstGeom prst="rect">
            <a:avLst/>
          </a:prstGeom>
        </p:spPr>
      </p:pic>
    </p:spTree>
    <p:extLst>
      <p:ext uri="{BB962C8B-B14F-4D97-AF65-F5344CB8AC3E}">
        <p14:creationId xmlns:p14="http://schemas.microsoft.com/office/powerpoint/2010/main" val="21870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9CCF0-5CF9-4496-BA91-CFA4DEBF993F}"/>
              </a:ext>
            </a:extLst>
          </p:cNvPr>
          <p:cNvSpPr>
            <a:spLocks noGrp="1"/>
          </p:cNvSpPr>
          <p:nvPr>
            <p:ph type="title"/>
          </p:nvPr>
        </p:nvSpPr>
        <p:spPr/>
        <p:txBody>
          <a:bodyPr/>
          <a:lstStyle/>
          <a:p>
            <a:r>
              <a:rPr lang="ja-JP" altLang="en-US" b="1" dirty="0"/>
              <a:t>評価</a:t>
            </a:r>
            <a:endParaRPr kumimoji="1" lang="ja-JP" altLang="en-US" b="1" dirty="0"/>
          </a:p>
        </p:txBody>
      </p:sp>
      <p:sp>
        <p:nvSpPr>
          <p:cNvPr id="3" name="コンテンツ プレースホルダー 2">
            <a:extLst>
              <a:ext uri="{FF2B5EF4-FFF2-40B4-BE49-F238E27FC236}">
                <a16:creationId xmlns:a16="http://schemas.microsoft.com/office/drawing/2014/main" id="{70B5BEFB-12F9-4DA9-9A98-C3AA02240B49}"/>
              </a:ext>
            </a:extLst>
          </p:cNvPr>
          <p:cNvSpPr>
            <a:spLocks noGrp="1"/>
          </p:cNvSpPr>
          <p:nvPr>
            <p:ph idx="1"/>
          </p:nvPr>
        </p:nvSpPr>
        <p:spPr/>
        <p:txBody>
          <a:bodyPr/>
          <a:lstStyle/>
          <a:p>
            <a:r>
              <a:rPr kumimoji="1" lang="ja-JP" altLang="en-US" dirty="0"/>
              <a:t>ハイパーパラメータ調整</a:t>
            </a:r>
          </a:p>
        </p:txBody>
      </p:sp>
      <p:sp>
        <p:nvSpPr>
          <p:cNvPr id="4" name="スライド番号プレースホルダー 3">
            <a:extLst>
              <a:ext uri="{FF2B5EF4-FFF2-40B4-BE49-F238E27FC236}">
                <a16:creationId xmlns:a16="http://schemas.microsoft.com/office/drawing/2014/main" id="{990E8B8B-CFE7-4418-938F-C67D714824DE}"/>
              </a:ext>
            </a:extLst>
          </p:cNvPr>
          <p:cNvSpPr>
            <a:spLocks noGrp="1"/>
          </p:cNvSpPr>
          <p:nvPr>
            <p:ph type="sldNum" sz="quarter" idx="12"/>
          </p:nvPr>
        </p:nvSpPr>
        <p:spPr/>
        <p:txBody>
          <a:bodyPr/>
          <a:lstStyle/>
          <a:p>
            <a:fld id="{24EA46AB-3899-448D-80AA-0C961C9BC68C}" type="slidenum">
              <a:rPr kumimoji="1" lang="ja-JP" altLang="en-US" smtClean="0"/>
              <a:t>24</a:t>
            </a:fld>
            <a:endParaRPr kumimoji="1" lang="ja-JP" altLang="en-US"/>
          </a:p>
        </p:txBody>
      </p:sp>
      <p:pic>
        <p:nvPicPr>
          <p:cNvPr id="5" name="図 4">
            <a:extLst>
              <a:ext uri="{FF2B5EF4-FFF2-40B4-BE49-F238E27FC236}">
                <a16:creationId xmlns:a16="http://schemas.microsoft.com/office/drawing/2014/main" id="{7495F871-F883-4DFD-B608-AAC85E8654C4}"/>
              </a:ext>
            </a:extLst>
          </p:cNvPr>
          <p:cNvPicPr>
            <a:picLocks noChangeAspect="1"/>
          </p:cNvPicPr>
          <p:nvPr/>
        </p:nvPicPr>
        <p:blipFill rotWithShape="1">
          <a:blip r:embed="rId2"/>
          <a:srcRect b="45648"/>
          <a:stretch/>
        </p:blipFill>
        <p:spPr>
          <a:xfrm>
            <a:off x="2786775" y="2275579"/>
            <a:ext cx="6609791" cy="1509702"/>
          </a:xfrm>
          <a:prstGeom prst="rect">
            <a:avLst/>
          </a:prstGeom>
        </p:spPr>
      </p:pic>
      <p:pic>
        <p:nvPicPr>
          <p:cNvPr id="6" name="図 5">
            <a:extLst>
              <a:ext uri="{FF2B5EF4-FFF2-40B4-BE49-F238E27FC236}">
                <a16:creationId xmlns:a16="http://schemas.microsoft.com/office/drawing/2014/main" id="{09AACF67-65F2-4779-8B23-43193C839D77}"/>
              </a:ext>
            </a:extLst>
          </p:cNvPr>
          <p:cNvPicPr>
            <a:picLocks noChangeAspect="1"/>
          </p:cNvPicPr>
          <p:nvPr/>
        </p:nvPicPr>
        <p:blipFill>
          <a:blip r:embed="rId3"/>
          <a:stretch>
            <a:fillRect/>
          </a:stretch>
        </p:blipFill>
        <p:spPr>
          <a:xfrm>
            <a:off x="4172021" y="3674127"/>
            <a:ext cx="3839300" cy="2613991"/>
          </a:xfrm>
          <a:prstGeom prst="rect">
            <a:avLst/>
          </a:prstGeom>
        </p:spPr>
      </p:pic>
    </p:spTree>
    <p:extLst>
      <p:ext uri="{BB962C8B-B14F-4D97-AF65-F5344CB8AC3E}">
        <p14:creationId xmlns:p14="http://schemas.microsoft.com/office/powerpoint/2010/main" val="916859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759DB-E0F2-440B-AAEE-B6A9CEDE2439}"/>
              </a:ext>
            </a:extLst>
          </p:cNvPr>
          <p:cNvSpPr>
            <a:spLocks noGrp="1"/>
          </p:cNvSpPr>
          <p:nvPr>
            <p:ph type="title"/>
          </p:nvPr>
        </p:nvSpPr>
        <p:spPr/>
        <p:txBody>
          <a:bodyPr/>
          <a:lstStyle/>
          <a:p>
            <a:r>
              <a:rPr kumimoji="1" lang="ja-JP" altLang="en-US" b="1" dirty="0"/>
              <a:t>評価</a:t>
            </a:r>
          </a:p>
        </p:txBody>
      </p:sp>
      <p:sp>
        <p:nvSpPr>
          <p:cNvPr id="4" name="スライド番号プレースホルダー 3">
            <a:extLst>
              <a:ext uri="{FF2B5EF4-FFF2-40B4-BE49-F238E27FC236}">
                <a16:creationId xmlns:a16="http://schemas.microsoft.com/office/drawing/2014/main" id="{767FA07B-AEBD-4EF2-8778-E2064E824EAD}"/>
              </a:ext>
            </a:extLst>
          </p:cNvPr>
          <p:cNvSpPr>
            <a:spLocks noGrp="1"/>
          </p:cNvSpPr>
          <p:nvPr>
            <p:ph type="sldNum" sz="quarter" idx="12"/>
          </p:nvPr>
        </p:nvSpPr>
        <p:spPr/>
        <p:txBody>
          <a:bodyPr/>
          <a:lstStyle/>
          <a:p>
            <a:fld id="{24EA46AB-3899-448D-80AA-0C961C9BC68C}" type="slidenum">
              <a:rPr kumimoji="1" lang="ja-JP" altLang="en-US" smtClean="0"/>
              <a:t>25</a:t>
            </a:fld>
            <a:endParaRPr kumimoji="1" lang="ja-JP" altLang="en-US"/>
          </a:p>
        </p:txBody>
      </p:sp>
      <p:pic>
        <p:nvPicPr>
          <p:cNvPr id="7" name="コンテンツ プレースホルダー 6">
            <a:extLst>
              <a:ext uri="{FF2B5EF4-FFF2-40B4-BE49-F238E27FC236}">
                <a16:creationId xmlns:a16="http://schemas.microsoft.com/office/drawing/2014/main" id="{0E417079-FDCF-4384-9F28-C9D49858BFC3}"/>
              </a:ext>
            </a:extLst>
          </p:cNvPr>
          <p:cNvPicPr>
            <a:picLocks noGrp="1" noChangeAspect="1"/>
          </p:cNvPicPr>
          <p:nvPr>
            <p:ph idx="1"/>
          </p:nvPr>
        </p:nvPicPr>
        <p:blipFill>
          <a:blip r:embed="rId2"/>
          <a:stretch>
            <a:fillRect/>
          </a:stretch>
        </p:blipFill>
        <p:spPr>
          <a:xfrm>
            <a:off x="2044292" y="1765978"/>
            <a:ext cx="7937908" cy="1505027"/>
          </a:xfrm>
          <a:prstGeom prst="rect">
            <a:avLst/>
          </a:prstGeom>
        </p:spPr>
      </p:pic>
      <p:pic>
        <p:nvPicPr>
          <p:cNvPr id="8" name="図 7">
            <a:extLst>
              <a:ext uri="{FF2B5EF4-FFF2-40B4-BE49-F238E27FC236}">
                <a16:creationId xmlns:a16="http://schemas.microsoft.com/office/drawing/2014/main" id="{D1A8C403-7AEF-4EF7-8C60-135C95ED0768}"/>
              </a:ext>
            </a:extLst>
          </p:cNvPr>
          <p:cNvPicPr>
            <a:picLocks noChangeAspect="1"/>
          </p:cNvPicPr>
          <p:nvPr/>
        </p:nvPicPr>
        <p:blipFill>
          <a:blip r:embed="rId3"/>
          <a:stretch>
            <a:fillRect/>
          </a:stretch>
        </p:blipFill>
        <p:spPr>
          <a:xfrm>
            <a:off x="2232521" y="3444231"/>
            <a:ext cx="7726958" cy="2912119"/>
          </a:xfrm>
          <a:prstGeom prst="rect">
            <a:avLst/>
          </a:prstGeom>
        </p:spPr>
      </p:pic>
    </p:spTree>
    <p:extLst>
      <p:ext uri="{BB962C8B-B14F-4D97-AF65-F5344CB8AC3E}">
        <p14:creationId xmlns:p14="http://schemas.microsoft.com/office/powerpoint/2010/main" val="2881424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431EF-B0FB-43F2-AC6E-310DCF370D7E}"/>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BC218A6C-9F7F-4A1D-AAE4-E3597E3E73F2}"/>
              </a:ext>
            </a:extLst>
          </p:cNvPr>
          <p:cNvSpPr>
            <a:spLocks noGrp="1"/>
          </p:cNvSpPr>
          <p:nvPr>
            <p:ph idx="1"/>
          </p:nvPr>
        </p:nvSpPr>
        <p:spPr/>
        <p:txBody>
          <a:bodyPr/>
          <a:lstStyle/>
          <a:p>
            <a:r>
              <a:rPr kumimoji="1" lang="ja-JP" altLang="en-US" dirty="0"/>
              <a:t>比較</a:t>
            </a:r>
            <a:r>
              <a:rPr lang="ja-JP" altLang="en-US" dirty="0"/>
              <a:t>実験（ベースライン）</a:t>
            </a:r>
            <a:endParaRPr kumimoji="1" lang="ja-JP" altLang="en-US" dirty="0"/>
          </a:p>
        </p:txBody>
      </p:sp>
      <p:sp>
        <p:nvSpPr>
          <p:cNvPr id="4" name="スライド番号プレースホルダー 3">
            <a:extLst>
              <a:ext uri="{FF2B5EF4-FFF2-40B4-BE49-F238E27FC236}">
                <a16:creationId xmlns:a16="http://schemas.microsoft.com/office/drawing/2014/main" id="{526CE66A-D93F-4B93-8396-0C776C10AEC8}"/>
              </a:ext>
            </a:extLst>
          </p:cNvPr>
          <p:cNvSpPr>
            <a:spLocks noGrp="1"/>
          </p:cNvSpPr>
          <p:nvPr>
            <p:ph type="sldNum" sz="quarter" idx="12"/>
          </p:nvPr>
        </p:nvSpPr>
        <p:spPr/>
        <p:txBody>
          <a:bodyPr/>
          <a:lstStyle/>
          <a:p>
            <a:fld id="{24EA46AB-3899-448D-80AA-0C961C9BC68C}" type="slidenum">
              <a:rPr kumimoji="1" lang="ja-JP" altLang="en-US" smtClean="0"/>
              <a:t>26</a:t>
            </a:fld>
            <a:endParaRPr kumimoji="1" lang="ja-JP" altLang="en-US"/>
          </a:p>
        </p:txBody>
      </p:sp>
      <p:pic>
        <p:nvPicPr>
          <p:cNvPr id="6" name="図 5">
            <a:extLst>
              <a:ext uri="{FF2B5EF4-FFF2-40B4-BE49-F238E27FC236}">
                <a16:creationId xmlns:a16="http://schemas.microsoft.com/office/drawing/2014/main" id="{06AC062E-BBDA-4E93-8F5B-142E0A2B36B4}"/>
              </a:ext>
            </a:extLst>
          </p:cNvPr>
          <p:cNvPicPr>
            <a:picLocks noChangeAspect="1"/>
          </p:cNvPicPr>
          <p:nvPr/>
        </p:nvPicPr>
        <p:blipFill>
          <a:blip r:embed="rId2"/>
          <a:stretch>
            <a:fillRect/>
          </a:stretch>
        </p:blipFill>
        <p:spPr>
          <a:xfrm>
            <a:off x="1545837" y="2768225"/>
            <a:ext cx="9100326" cy="2332288"/>
          </a:xfrm>
          <a:prstGeom prst="rect">
            <a:avLst/>
          </a:prstGeom>
        </p:spPr>
      </p:pic>
    </p:spTree>
    <p:extLst>
      <p:ext uri="{BB962C8B-B14F-4D97-AF65-F5344CB8AC3E}">
        <p14:creationId xmlns:p14="http://schemas.microsoft.com/office/powerpoint/2010/main" val="2630377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431EF-B0FB-43F2-AC6E-310DCF370D7E}"/>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BC218A6C-9F7F-4A1D-AAE4-E3597E3E73F2}"/>
              </a:ext>
            </a:extLst>
          </p:cNvPr>
          <p:cNvSpPr>
            <a:spLocks noGrp="1"/>
          </p:cNvSpPr>
          <p:nvPr>
            <p:ph idx="1"/>
          </p:nvPr>
        </p:nvSpPr>
        <p:spPr/>
        <p:txBody>
          <a:bodyPr/>
          <a:lstStyle/>
          <a:p>
            <a:r>
              <a:rPr kumimoji="1" lang="ja-JP" altLang="en-US" dirty="0"/>
              <a:t>比較</a:t>
            </a:r>
            <a:r>
              <a:rPr lang="ja-JP" altLang="en-US" dirty="0"/>
              <a:t>実験（ベースライン）</a:t>
            </a:r>
            <a:endParaRPr kumimoji="1" lang="ja-JP" altLang="en-US" dirty="0"/>
          </a:p>
        </p:txBody>
      </p:sp>
      <p:sp>
        <p:nvSpPr>
          <p:cNvPr id="4" name="スライド番号プレースホルダー 3">
            <a:extLst>
              <a:ext uri="{FF2B5EF4-FFF2-40B4-BE49-F238E27FC236}">
                <a16:creationId xmlns:a16="http://schemas.microsoft.com/office/drawing/2014/main" id="{526CE66A-D93F-4B93-8396-0C776C10AEC8}"/>
              </a:ext>
            </a:extLst>
          </p:cNvPr>
          <p:cNvSpPr>
            <a:spLocks noGrp="1"/>
          </p:cNvSpPr>
          <p:nvPr>
            <p:ph type="sldNum" sz="quarter" idx="12"/>
          </p:nvPr>
        </p:nvSpPr>
        <p:spPr/>
        <p:txBody>
          <a:bodyPr/>
          <a:lstStyle/>
          <a:p>
            <a:fld id="{24EA46AB-3899-448D-80AA-0C961C9BC68C}" type="slidenum">
              <a:rPr kumimoji="1" lang="ja-JP" altLang="en-US" smtClean="0"/>
              <a:t>27</a:t>
            </a:fld>
            <a:endParaRPr kumimoji="1" lang="ja-JP" altLang="en-US"/>
          </a:p>
        </p:txBody>
      </p:sp>
      <p:pic>
        <p:nvPicPr>
          <p:cNvPr id="5" name="図 4">
            <a:extLst>
              <a:ext uri="{FF2B5EF4-FFF2-40B4-BE49-F238E27FC236}">
                <a16:creationId xmlns:a16="http://schemas.microsoft.com/office/drawing/2014/main" id="{E7628677-0EC3-4A2B-B60A-5B252C280CEF}"/>
              </a:ext>
            </a:extLst>
          </p:cNvPr>
          <p:cNvPicPr>
            <a:picLocks noChangeAspect="1"/>
          </p:cNvPicPr>
          <p:nvPr/>
        </p:nvPicPr>
        <p:blipFill>
          <a:blip r:embed="rId2"/>
          <a:stretch>
            <a:fillRect/>
          </a:stretch>
        </p:blipFill>
        <p:spPr>
          <a:xfrm>
            <a:off x="1264141" y="2892932"/>
            <a:ext cx="9663717" cy="2563649"/>
          </a:xfrm>
          <a:prstGeom prst="rect">
            <a:avLst/>
          </a:prstGeom>
        </p:spPr>
      </p:pic>
    </p:spTree>
    <p:extLst>
      <p:ext uri="{BB962C8B-B14F-4D97-AF65-F5344CB8AC3E}">
        <p14:creationId xmlns:p14="http://schemas.microsoft.com/office/powerpoint/2010/main" val="765010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431EF-B0FB-43F2-AC6E-310DCF370D7E}"/>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BC218A6C-9F7F-4A1D-AAE4-E3597E3E73F2}"/>
              </a:ext>
            </a:extLst>
          </p:cNvPr>
          <p:cNvSpPr>
            <a:spLocks noGrp="1"/>
          </p:cNvSpPr>
          <p:nvPr>
            <p:ph idx="1"/>
          </p:nvPr>
        </p:nvSpPr>
        <p:spPr/>
        <p:txBody>
          <a:bodyPr/>
          <a:lstStyle/>
          <a:p>
            <a:r>
              <a:rPr kumimoji="1" lang="ja-JP" altLang="en-US" dirty="0"/>
              <a:t>比較</a:t>
            </a:r>
            <a:r>
              <a:rPr lang="ja-JP" altLang="en-US" dirty="0"/>
              <a:t>実験（ベースライン）</a:t>
            </a:r>
            <a:endParaRPr kumimoji="1" lang="ja-JP" altLang="en-US" dirty="0"/>
          </a:p>
        </p:txBody>
      </p:sp>
      <p:sp>
        <p:nvSpPr>
          <p:cNvPr id="4" name="スライド番号プレースホルダー 3">
            <a:extLst>
              <a:ext uri="{FF2B5EF4-FFF2-40B4-BE49-F238E27FC236}">
                <a16:creationId xmlns:a16="http://schemas.microsoft.com/office/drawing/2014/main" id="{526CE66A-D93F-4B93-8396-0C776C10AEC8}"/>
              </a:ext>
            </a:extLst>
          </p:cNvPr>
          <p:cNvSpPr>
            <a:spLocks noGrp="1"/>
          </p:cNvSpPr>
          <p:nvPr>
            <p:ph type="sldNum" sz="quarter" idx="12"/>
          </p:nvPr>
        </p:nvSpPr>
        <p:spPr/>
        <p:txBody>
          <a:bodyPr/>
          <a:lstStyle/>
          <a:p>
            <a:fld id="{24EA46AB-3899-448D-80AA-0C961C9BC68C}"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0CBDDF17-A4BE-457B-A9EB-7F615896ECAA}"/>
              </a:ext>
            </a:extLst>
          </p:cNvPr>
          <p:cNvPicPr>
            <a:picLocks noChangeAspect="1"/>
          </p:cNvPicPr>
          <p:nvPr/>
        </p:nvPicPr>
        <p:blipFill>
          <a:blip r:embed="rId2"/>
          <a:stretch>
            <a:fillRect/>
          </a:stretch>
        </p:blipFill>
        <p:spPr>
          <a:xfrm>
            <a:off x="1088403" y="2914605"/>
            <a:ext cx="10265397" cy="2758016"/>
          </a:xfrm>
          <a:prstGeom prst="rect">
            <a:avLst/>
          </a:prstGeom>
        </p:spPr>
      </p:pic>
    </p:spTree>
    <p:extLst>
      <p:ext uri="{BB962C8B-B14F-4D97-AF65-F5344CB8AC3E}">
        <p14:creationId xmlns:p14="http://schemas.microsoft.com/office/powerpoint/2010/main" val="3135742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B210D-20AE-42FC-B203-89F9852E1554}"/>
              </a:ext>
            </a:extLst>
          </p:cNvPr>
          <p:cNvSpPr>
            <a:spLocks noGrp="1"/>
          </p:cNvSpPr>
          <p:nvPr>
            <p:ph type="title"/>
          </p:nvPr>
        </p:nvSpPr>
        <p:spPr/>
        <p:txBody>
          <a:bodyPr/>
          <a:lstStyle/>
          <a:p>
            <a:r>
              <a:rPr kumimoji="1" lang="ja-JP" altLang="en-US" b="1" dirty="0"/>
              <a:t>評価</a:t>
            </a:r>
          </a:p>
        </p:txBody>
      </p:sp>
      <p:sp>
        <p:nvSpPr>
          <p:cNvPr id="4" name="スライド番号プレースホルダー 3">
            <a:extLst>
              <a:ext uri="{FF2B5EF4-FFF2-40B4-BE49-F238E27FC236}">
                <a16:creationId xmlns:a16="http://schemas.microsoft.com/office/drawing/2014/main" id="{61E6019B-EFB7-4C4D-8F4A-586E04A06699}"/>
              </a:ext>
            </a:extLst>
          </p:cNvPr>
          <p:cNvSpPr>
            <a:spLocks noGrp="1"/>
          </p:cNvSpPr>
          <p:nvPr>
            <p:ph type="sldNum" sz="quarter" idx="12"/>
          </p:nvPr>
        </p:nvSpPr>
        <p:spPr/>
        <p:txBody>
          <a:bodyPr/>
          <a:lstStyle/>
          <a:p>
            <a:fld id="{24EA46AB-3899-448D-80AA-0C961C9BC68C}" type="slidenum">
              <a:rPr kumimoji="1" lang="ja-JP" altLang="en-US" smtClean="0"/>
              <a:t>29</a:t>
            </a:fld>
            <a:endParaRPr kumimoji="1" lang="ja-JP" altLang="en-US"/>
          </a:p>
        </p:txBody>
      </p:sp>
      <p:sp>
        <p:nvSpPr>
          <p:cNvPr id="6" name="コンテンツ プレースホルダー 5">
            <a:extLst>
              <a:ext uri="{FF2B5EF4-FFF2-40B4-BE49-F238E27FC236}">
                <a16:creationId xmlns:a16="http://schemas.microsoft.com/office/drawing/2014/main" id="{997C428E-32BD-4DBC-8E75-88A89503C690}"/>
              </a:ext>
            </a:extLst>
          </p:cNvPr>
          <p:cNvSpPr>
            <a:spLocks noGrp="1"/>
          </p:cNvSpPr>
          <p:nvPr>
            <p:ph idx="1"/>
          </p:nvPr>
        </p:nvSpPr>
        <p:spPr/>
        <p:txBody>
          <a:bodyPr/>
          <a:lstStyle/>
          <a:p>
            <a:r>
              <a:rPr lang="ja-JP" altLang="en-US" dirty="0"/>
              <a:t>最先端の手法と比較</a:t>
            </a:r>
          </a:p>
        </p:txBody>
      </p:sp>
      <p:pic>
        <p:nvPicPr>
          <p:cNvPr id="7" name="図 6">
            <a:extLst>
              <a:ext uri="{FF2B5EF4-FFF2-40B4-BE49-F238E27FC236}">
                <a16:creationId xmlns:a16="http://schemas.microsoft.com/office/drawing/2014/main" id="{89D6029A-C637-48DE-948A-3CE81727DF0B}"/>
              </a:ext>
            </a:extLst>
          </p:cNvPr>
          <p:cNvPicPr>
            <a:picLocks noChangeAspect="1"/>
          </p:cNvPicPr>
          <p:nvPr/>
        </p:nvPicPr>
        <p:blipFill>
          <a:blip r:embed="rId2"/>
          <a:stretch>
            <a:fillRect/>
          </a:stretch>
        </p:blipFill>
        <p:spPr>
          <a:xfrm>
            <a:off x="3138824" y="2251304"/>
            <a:ext cx="5914352" cy="4480570"/>
          </a:xfrm>
          <a:prstGeom prst="rect">
            <a:avLst/>
          </a:prstGeom>
        </p:spPr>
      </p:pic>
    </p:spTree>
    <p:extLst>
      <p:ext uri="{BB962C8B-B14F-4D97-AF65-F5344CB8AC3E}">
        <p14:creationId xmlns:p14="http://schemas.microsoft.com/office/powerpoint/2010/main" val="565977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6C711F-FEC1-415C-AA17-556F25E7591A}"/>
              </a:ext>
            </a:extLst>
          </p:cNvPr>
          <p:cNvSpPr>
            <a:spLocks noGrp="1"/>
          </p:cNvSpPr>
          <p:nvPr>
            <p:ph type="title"/>
          </p:nvPr>
        </p:nvSpPr>
        <p:spPr/>
        <p:txBody>
          <a:bodyPr/>
          <a:lstStyle/>
          <a:p>
            <a:r>
              <a:rPr kumimoji="1" lang="ja-JP" altLang="en-US" b="1" dirty="0"/>
              <a:t>背景</a:t>
            </a:r>
          </a:p>
        </p:txBody>
      </p:sp>
      <p:sp>
        <p:nvSpPr>
          <p:cNvPr id="3" name="コンテンツ プレースホルダー 2">
            <a:extLst>
              <a:ext uri="{FF2B5EF4-FFF2-40B4-BE49-F238E27FC236}">
                <a16:creationId xmlns:a16="http://schemas.microsoft.com/office/drawing/2014/main" id="{4A8C6A93-ACE0-4550-B733-AC8E77A0C3FB}"/>
              </a:ext>
            </a:extLst>
          </p:cNvPr>
          <p:cNvSpPr>
            <a:spLocks noGrp="1"/>
          </p:cNvSpPr>
          <p:nvPr>
            <p:ph idx="1"/>
          </p:nvPr>
        </p:nvSpPr>
        <p:spPr/>
        <p:txBody>
          <a:bodyPr/>
          <a:lstStyle/>
          <a:p>
            <a:r>
              <a:rPr lang="ja-JP" altLang="en-US" dirty="0"/>
              <a:t>リモートセンシング（</a:t>
            </a:r>
            <a:r>
              <a:rPr lang="en-US" altLang="ja-JP" dirty="0"/>
              <a:t>RS</a:t>
            </a:r>
            <a:r>
              <a:rPr lang="ja-JP" altLang="en-US" dirty="0"/>
              <a:t>）画像シーン分類は、土地利用や都市計画など、広範な応用の可能性からより注目されている</a:t>
            </a:r>
            <a:endParaRPr lang="en-US" altLang="ja-JP" dirty="0"/>
          </a:p>
          <a:p>
            <a:endParaRPr lang="en-US" altLang="ja-JP" dirty="0"/>
          </a:p>
          <a:p>
            <a:r>
              <a:rPr lang="ja-JP" altLang="en-US" dirty="0"/>
              <a:t>利用可能な</a:t>
            </a:r>
            <a:r>
              <a:rPr lang="en-US" altLang="ja-JP" dirty="0"/>
              <a:t>RS</a:t>
            </a:r>
            <a:r>
              <a:rPr lang="ja-JP" altLang="en-US" dirty="0"/>
              <a:t>画像が増加するにつれ、ラベルがつけられていないデータをどう活用するかが課題となっている</a:t>
            </a:r>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EF32B4FF-4602-4E79-BD82-957AF66DA450}"/>
              </a:ext>
            </a:extLst>
          </p:cNvPr>
          <p:cNvSpPr>
            <a:spLocks noGrp="1"/>
          </p:cNvSpPr>
          <p:nvPr>
            <p:ph type="sldNum" sz="quarter" idx="12"/>
          </p:nvPr>
        </p:nvSpPr>
        <p:spPr/>
        <p:txBody>
          <a:bodyPr/>
          <a:lstStyle/>
          <a:p>
            <a:fld id="{24EA46AB-3899-448D-80AA-0C961C9BC68C}" type="slidenum">
              <a:rPr kumimoji="1" lang="ja-JP" altLang="en-US" smtClean="0"/>
              <a:t>3</a:t>
            </a:fld>
            <a:endParaRPr kumimoji="1" lang="ja-JP" altLang="en-US"/>
          </a:p>
        </p:txBody>
      </p:sp>
    </p:spTree>
    <p:extLst>
      <p:ext uri="{BB962C8B-B14F-4D97-AF65-F5344CB8AC3E}">
        <p14:creationId xmlns:p14="http://schemas.microsoft.com/office/powerpoint/2010/main" val="3028352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F4440-3A3F-4076-A899-014E49907353}"/>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83966676-33C3-4F9D-AC62-1C94781D0A0C}"/>
              </a:ext>
            </a:extLst>
          </p:cNvPr>
          <p:cNvSpPr>
            <a:spLocks noGrp="1"/>
          </p:cNvSpPr>
          <p:nvPr>
            <p:ph idx="1"/>
          </p:nvPr>
        </p:nvSpPr>
        <p:spPr/>
        <p:txBody>
          <a:bodyPr/>
          <a:lstStyle/>
          <a:p>
            <a:r>
              <a:rPr kumimoji="1" lang="ja-JP" altLang="en-US" dirty="0"/>
              <a:t>バックボーン</a:t>
            </a:r>
            <a:endParaRPr kumimoji="1" lang="en-US" altLang="ja-JP" dirty="0"/>
          </a:p>
          <a:p>
            <a:r>
              <a:rPr lang="en-US" altLang="ja-JP" dirty="0"/>
              <a:t>MACs(G): 1</a:t>
            </a:r>
            <a:r>
              <a:rPr lang="ja-JP" altLang="en-US" dirty="0"/>
              <a:t>秒間に積和演算を</a:t>
            </a:r>
            <a:r>
              <a:rPr lang="en-US" altLang="ja-JP" dirty="0"/>
              <a:t>100</a:t>
            </a:r>
            <a:r>
              <a:rPr lang="ja-JP" altLang="en-US" dirty="0"/>
              <a:t>万回実行できるか</a:t>
            </a:r>
            <a:endParaRPr kumimoji="1" lang="ja-JP" altLang="en-US" dirty="0"/>
          </a:p>
        </p:txBody>
      </p:sp>
      <p:sp>
        <p:nvSpPr>
          <p:cNvPr id="4" name="スライド番号プレースホルダー 3">
            <a:extLst>
              <a:ext uri="{FF2B5EF4-FFF2-40B4-BE49-F238E27FC236}">
                <a16:creationId xmlns:a16="http://schemas.microsoft.com/office/drawing/2014/main" id="{4EE08A65-8FAC-4E6D-B4E5-45D5559733AD}"/>
              </a:ext>
            </a:extLst>
          </p:cNvPr>
          <p:cNvSpPr>
            <a:spLocks noGrp="1"/>
          </p:cNvSpPr>
          <p:nvPr>
            <p:ph type="sldNum" sz="quarter" idx="12"/>
          </p:nvPr>
        </p:nvSpPr>
        <p:spPr/>
        <p:txBody>
          <a:bodyPr/>
          <a:lstStyle/>
          <a:p>
            <a:fld id="{24EA46AB-3899-448D-80AA-0C961C9BC68C}" type="slidenum">
              <a:rPr kumimoji="1" lang="ja-JP" altLang="en-US" smtClean="0"/>
              <a:t>30</a:t>
            </a:fld>
            <a:endParaRPr kumimoji="1" lang="ja-JP" altLang="en-US"/>
          </a:p>
        </p:txBody>
      </p:sp>
      <p:pic>
        <p:nvPicPr>
          <p:cNvPr id="5" name="図 4">
            <a:extLst>
              <a:ext uri="{FF2B5EF4-FFF2-40B4-BE49-F238E27FC236}">
                <a16:creationId xmlns:a16="http://schemas.microsoft.com/office/drawing/2014/main" id="{A7259D42-0451-42B3-9134-BD712EC3B3F0}"/>
              </a:ext>
            </a:extLst>
          </p:cNvPr>
          <p:cNvPicPr>
            <a:picLocks noChangeAspect="1"/>
          </p:cNvPicPr>
          <p:nvPr/>
        </p:nvPicPr>
        <p:blipFill>
          <a:blip r:embed="rId2"/>
          <a:stretch>
            <a:fillRect/>
          </a:stretch>
        </p:blipFill>
        <p:spPr>
          <a:xfrm>
            <a:off x="1717080" y="3012350"/>
            <a:ext cx="8757839" cy="2673626"/>
          </a:xfrm>
          <a:prstGeom prst="rect">
            <a:avLst/>
          </a:prstGeom>
        </p:spPr>
      </p:pic>
    </p:spTree>
    <p:extLst>
      <p:ext uri="{BB962C8B-B14F-4D97-AF65-F5344CB8AC3E}">
        <p14:creationId xmlns:p14="http://schemas.microsoft.com/office/powerpoint/2010/main" val="421595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1AA4AF-F64C-4CD2-AAB4-4CF1B40175DD}"/>
              </a:ext>
            </a:extLst>
          </p:cNvPr>
          <p:cNvSpPr>
            <a:spLocks noGrp="1"/>
          </p:cNvSpPr>
          <p:nvPr>
            <p:ph type="title"/>
          </p:nvPr>
        </p:nvSpPr>
        <p:spPr/>
        <p:txBody>
          <a:bodyPr/>
          <a:lstStyle/>
          <a:p>
            <a:r>
              <a:rPr lang="ja-JP" altLang="en-US" b="1" dirty="0"/>
              <a:t>結論</a:t>
            </a:r>
            <a:endParaRPr kumimoji="1" lang="ja-JP" altLang="en-US" b="1" dirty="0"/>
          </a:p>
        </p:txBody>
      </p:sp>
      <p:sp>
        <p:nvSpPr>
          <p:cNvPr id="3" name="コンテンツ プレースホルダー 2">
            <a:extLst>
              <a:ext uri="{FF2B5EF4-FFF2-40B4-BE49-F238E27FC236}">
                <a16:creationId xmlns:a16="http://schemas.microsoft.com/office/drawing/2014/main" id="{D1245485-7967-4DE1-9197-89FCECD14CC0}"/>
              </a:ext>
            </a:extLst>
          </p:cNvPr>
          <p:cNvSpPr>
            <a:spLocks noGrp="1"/>
          </p:cNvSpPr>
          <p:nvPr>
            <p:ph idx="1"/>
          </p:nvPr>
        </p:nvSpPr>
        <p:spPr/>
        <p:txBody>
          <a:bodyPr/>
          <a:lstStyle/>
          <a:p>
            <a:r>
              <a:rPr kumimoji="1" lang="en-US" altLang="ja-JP" dirty="0"/>
              <a:t>RS</a:t>
            </a:r>
            <a:r>
              <a:rPr kumimoji="1" lang="ja-JP" altLang="en-US" dirty="0"/>
              <a:t>において最新の</a:t>
            </a:r>
            <a:r>
              <a:rPr kumimoji="1" lang="en-US" altLang="ja-JP" dirty="0"/>
              <a:t>SSL/UDA/SSDA</a:t>
            </a:r>
            <a:r>
              <a:rPr kumimoji="1" lang="ja-JP" altLang="en-US" dirty="0"/>
              <a:t>手法と比較して、</a:t>
            </a:r>
            <a:r>
              <a:rPr kumimoji="1" lang="en-US" altLang="ja-JP" dirty="0"/>
              <a:t>BSCA</a:t>
            </a:r>
            <a:r>
              <a:rPr kumimoji="1" lang="ja-JP" altLang="en-US" dirty="0"/>
              <a:t>はクロスドメインのクラス内特徴表現により、ラベルのないターゲット</a:t>
            </a:r>
            <a:r>
              <a:rPr lang="ja-JP" altLang="en-US" dirty="0"/>
              <a:t>ドメイン</a:t>
            </a:r>
            <a:r>
              <a:rPr kumimoji="1" lang="ja-JP" altLang="en-US" dirty="0"/>
              <a:t>で優れた分類精度を実現</a:t>
            </a:r>
            <a:endParaRPr kumimoji="1" lang="en-US" altLang="ja-JP" dirty="0"/>
          </a:p>
          <a:p>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5C77C446-ECB9-4384-AD07-D7CC6ADA1D95}"/>
              </a:ext>
            </a:extLst>
          </p:cNvPr>
          <p:cNvSpPr>
            <a:spLocks noGrp="1"/>
          </p:cNvSpPr>
          <p:nvPr>
            <p:ph type="sldNum" sz="quarter" idx="12"/>
          </p:nvPr>
        </p:nvSpPr>
        <p:spPr/>
        <p:txBody>
          <a:bodyPr/>
          <a:lstStyle/>
          <a:p>
            <a:fld id="{24EA46AB-3899-448D-80AA-0C961C9BC68C}" type="slidenum">
              <a:rPr kumimoji="1" lang="ja-JP" altLang="en-US" smtClean="0"/>
              <a:t>31</a:t>
            </a:fld>
            <a:endParaRPr kumimoji="1" lang="ja-JP" altLang="en-US"/>
          </a:p>
        </p:txBody>
      </p:sp>
    </p:spTree>
    <p:extLst>
      <p:ext uri="{BB962C8B-B14F-4D97-AF65-F5344CB8AC3E}">
        <p14:creationId xmlns:p14="http://schemas.microsoft.com/office/powerpoint/2010/main" val="76168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6320B7-A8CB-4AEC-851C-CDBC513F9400}"/>
              </a:ext>
            </a:extLst>
          </p:cNvPr>
          <p:cNvSpPr>
            <a:spLocks noGrp="1"/>
          </p:cNvSpPr>
          <p:nvPr>
            <p:ph type="title"/>
          </p:nvPr>
        </p:nvSpPr>
        <p:spPr/>
        <p:txBody>
          <a:bodyPr/>
          <a:lstStyle/>
          <a:p>
            <a:r>
              <a:rPr kumimoji="1" lang="ja-JP" altLang="en-US" b="1" dirty="0"/>
              <a:t>導入</a:t>
            </a:r>
          </a:p>
        </p:txBody>
      </p:sp>
      <p:sp>
        <p:nvSpPr>
          <p:cNvPr id="3" name="コンテンツ プレースホルダー 2">
            <a:extLst>
              <a:ext uri="{FF2B5EF4-FFF2-40B4-BE49-F238E27FC236}">
                <a16:creationId xmlns:a16="http://schemas.microsoft.com/office/drawing/2014/main" id="{17136A89-4589-4E09-82C3-0721E3E388E9}"/>
              </a:ext>
            </a:extLst>
          </p:cNvPr>
          <p:cNvSpPr>
            <a:spLocks noGrp="1"/>
          </p:cNvSpPr>
          <p:nvPr>
            <p:ph idx="1"/>
          </p:nvPr>
        </p:nvSpPr>
        <p:spPr/>
        <p:txBody>
          <a:bodyPr/>
          <a:lstStyle/>
          <a:p>
            <a:r>
              <a:rPr lang="en-US" altLang="ja-JP" dirty="0"/>
              <a:t>RS</a:t>
            </a:r>
            <a:r>
              <a:rPr lang="ja-JP" altLang="en-US" dirty="0"/>
              <a:t>画像シーン分類のほとんどの方法は、教師ありの深層学習モデルに基づいたラベル付きのデータに依存している</a:t>
            </a:r>
            <a:endParaRPr lang="en-US" altLang="ja-JP" dirty="0"/>
          </a:p>
          <a:p>
            <a:endParaRPr kumimoji="1" lang="en-US" altLang="ja-JP" dirty="0"/>
          </a:p>
          <a:p>
            <a:r>
              <a:rPr kumimoji="1" lang="ja-JP" altLang="en-US" dirty="0"/>
              <a:t>ほかの半教師あり学習を扱うモデルでは、ラベルなしデータの自己学習によってアノテーションへの大きな依存を軽減する手法が試みられている</a:t>
            </a:r>
          </a:p>
        </p:txBody>
      </p:sp>
      <p:sp>
        <p:nvSpPr>
          <p:cNvPr id="4" name="スライド番号プレースホルダー 3">
            <a:extLst>
              <a:ext uri="{FF2B5EF4-FFF2-40B4-BE49-F238E27FC236}">
                <a16:creationId xmlns:a16="http://schemas.microsoft.com/office/drawing/2014/main" id="{2A8041E7-FFD4-465E-80ED-A6DFCD882D38}"/>
              </a:ext>
            </a:extLst>
          </p:cNvPr>
          <p:cNvSpPr>
            <a:spLocks noGrp="1"/>
          </p:cNvSpPr>
          <p:nvPr>
            <p:ph type="sldNum" sz="quarter" idx="12"/>
          </p:nvPr>
        </p:nvSpPr>
        <p:spPr/>
        <p:txBody>
          <a:bodyPr/>
          <a:lstStyle/>
          <a:p>
            <a:fld id="{24EA46AB-3899-448D-80AA-0C961C9BC68C}" type="slidenum">
              <a:rPr kumimoji="1" lang="ja-JP" altLang="en-US" smtClean="0"/>
              <a:t>4</a:t>
            </a:fld>
            <a:endParaRPr kumimoji="1" lang="ja-JP" altLang="en-US"/>
          </a:p>
        </p:txBody>
      </p:sp>
    </p:spTree>
    <p:extLst>
      <p:ext uri="{BB962C8B-B14F-4D97-AF65-F5344CB8AC3E}">
        <p14:creationId xmlns:p14="http://schemas.microsoft.com/office/powerpoint/2010/main" val="62997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F3E35D-EF09-4698-86E0-34E11AA20668}"/>
              </a:ext>
            </a:extLst>
          </p:cNvPr>
          <p:cNvSpPr>
            <a:spLocks noGrp="1"/>
          </p:cNvSpPr>
          <p:nvPr>
            <p:ph type="title"/>
          </p:nvPr>
        </p:nvSpPr>
        <p:spPr/>
        <p:txBody>
          <a:bodyPr/>
          <a:lstStyle/>
          <a:p>
            <a:r>
              <a:rPr lang="ja-JP" altLang="en-US" b="1" dirty="0"/>
              <a:t>導入</a:t>
            </a:r>
            <a:endParaRPr kumimoji="1" lang="ja-JP" altLang="en-US" b="1" dirty="0"/>
          </a:p>
        </p:txBody>
      </p:sp>
      <p:sp>
        <p:nvSpPr>
          <p:cNvPr id="3" name="コンテンツ プレースホルダー 2">
            <a:extLst>
              <a:ext uri="{FF2B5EF4-FFF2-40B4-BE49-F238E27FC236}">
                <a16:creationId xmlns:a16="http://schemas.microsoft.com/office/drawing/2014/main" id="{E47DADAF-52DA-4A78-985B-81159426E745}"/>
              </a:ext>
            </a:extLst>
          </p:cNvPr>
          <p:cNvSpPr>
            <a:spLocks noGrp="1"/>
          </p:cNvSpPr>
          <p:nvPr>
            <p:ph idx="1"/>
          </p:nvPr>
        </p:nvSpPr>
        <p:spPr/>
        <p:txBody>
          <a:bodyPr/>
          <a:lstStyle/>
          <a:p>
            <a:r>
              <a:rPr lang="ja-JP" altLang="en-US" dirty="0"/>
              <a:t>異なるデータセット間ではドメインが大幅にシフトするためにシーン分類に適応するのは困難</a:t>
            </a:r>
            <a:endParaRPr lang="en-US" altLang="ja-JP" dirty="0"/>
          </a:p>
          <a:p>
            <a:endParaRPr kumimoji="1" lang="en-US" altLang="ja-JP" dirty="0"/>
          </a:p>
          <a:p>
            <a:r>
              <a:rPr kumimoji="1" lang="ja-JP" altLang="en-US" dirty="0"/>
              <a:t>教師なしドメイン適応</a:t>
            </a:r>
            <a:r>
              <a:rPr kumimoji="1" lang="en-US" altLang="ja-JP" dirty="0"/>
              <a:t>(UDA)</a:t>
            </a:r>
            <a:r>
              <a:rPr kumimoji="1" lang="ja-JP" altLang="en-US" dirty="0"/>
              <a:t>と半教師ありドメイン適応</a:t>
            </a:r>
            <a:r>
              <a:rPr kumimoji="1" lang="en-US" altLang="ja-JP" dirty="0"/>
              <a:t>(SSDA)</a:t>
            </a:r>
            <a:r>
              <a:rPr kumimoji="1" lang="ja-JP" altLang="en-US" dirty="0"/>
              <a:t>を用いて、ドメインのシフトを軽減する</a:t>
            </a:r>
            <a:endParaRPr kumimoji="1" lang="en-US" altLang="ja-JP" dirty="0"/>
          </a:p>
        </p:txBody>
      </p:sp>
      <p:sp>
        <p:nvSpPr>
          <p:cNvPr id="4" name="スライド番号プレースホルダー 3">
            <a:extLst>
              <a:ext uri="{FF2B5EF4-FFF2-40B4-BE49-F238E27FC236}">
                <a16:creationId xmlns:a16="http://schemas.microsoft.com/office/drawing/2014/main" id="{954FF903-A234-41F4-8413-3052E1A463CE}"/>
              </a:ext>
            </a:extLst>
          </p:cNvPr>
          <p:cNvSpPr>
            <a:spLocks noGrp="1"/>
          </p:cNvSpPr>
          <p:nvPr>
            <p:ph type="sldNum" sz="quarter" idx="12"/>
          </p:nvPr>
        </p:nvSpPr>
        <p:spPr/>
        <p:txBody>
          <a:bodyPr/>
          <a:lstStyle/>
          <a:p>
            <a:fld id="{24EA46AB-3899-448D-80AA-0C961C9BC68C}" type="slidenum">
              <a:rPr kumimoji="1" lang="ja-JP" altLang="en-US" smtClean="0"/>
              <a:t>5</a:t>
            </a:fld>
            <a:endParaRPr kumimoji="1" lang="ja-JP" altLang="en-US"/>
          </a:p>
        </p:txBody>
      </p:sp>
    </p:spTree>
    <p:extLst>
      <p:ext uri="{BB962C8B-B14F-4D97-AF65-F5344CB8AC3E}">
        <p14:creationId xmlns:p14="http://schemas.microsoft.com/office/powerpoint/2010/main" val="111076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19262-B4F5-4E19-8D32-06AF8137C530}"/>
              </a:ext>
            </a:extLst>
          </p:cNvPr>
          <p:cNvSpPr>
            <a:spLocks noGrp="1"/>
          </p:cNvSpPr>
          <p:nvPr>
            <p:ph type="title"/>
          </p:nvPr>
        </p:nvSpPr>
        <p:spPr/>
        <p:txBody>
          <a:bodyPr/>
          <a:lstStyle/>
          <a:p>
            <a:r>
              <a:rPr kumimoji="1" lang="ja-JP" altLang="en-US" b="1" dirty="0"/>
              <a:t>ドメイン適応</a:t>
            </a:r>
            <a:r>
              <a:rPr kumimoji="1" lang="en-US" altLang="ja-JP" b="1" dirty="0"/>
              <a:t>(domain Adaptation)</a:t>
            </a:r>
            <a:endParaRPr kumimoji="1" lang="ja-JP" altLang="en-US" b="1" dirty="0"/>
          </a:p>
        </p:txBody>
      </p:sp>
      <p:sp>
        <p:nvSpPr>
          <p:cNvPr id="4" name="スライド番号プレースホルダー 3">
            <a:extLst>
              <a:ext uri="{FF2B5EF4-FFF2-40B4-BE49-F238E27FC236}">
                <a16:creationId xmlns:a16="http://schemas.microsoft.com/office/drawing/2014/main" id="{BC801C69-828A-4E13-A331-54DD79E59842}"/>
              </a:ext>
            </a:extLst>
          </p:cNvPr>
          <p:cNvSpPr>
            <a:spLocks noGrp="1"/>
          </p:cNvSpPr>
          <p:nvPr>
            <p:ph type="sldNum" sz="quarter" idx="12"/>
          </p:nvPr>
        </p:nvSpPr>
        <p:spPr/>
        <p:txBody>
          <a:bodyPr/>
          <a:lstStyle/>
          <a:p>
            <a:fld id="{24EA46AB-3899-448D-80AA-0C961C9BC68C}" type="slidenum">
              <a:rPr kumimoji="1" lang="ja-JP" altLang="en-US" smtClean="0"/>
              <a:t>6</a:t>
            </a:fld>
            <a:endParaRPr kumimoji="1" lang="ja-JP" altLang="en-US"/>
          </a:p>
        </p:txBody>
      </p:sp>
      <p:sp>
        <p:nvSpPr>
          <p:cNvPr id="6" name="コンテンツ プレースホルダー 5">
            <a:extLst>
              <a:ext uri="{FF2B5EF4-FFF2-40B4-BE49-F238E27FC236}">
                <a16:creationId xmlns:a16="http://schemas.microsoft.com/office/drawing/2014/main" id="{A5A23FAC-7925-40E6-A734-AA5E34EE2E9C}"/>
              </a:ext>
            </a:extLst>
          </p:cNvPr>
          <p:cNvSpPr>
            <a:spLocks noGrp="1"/>
          </p:cNvSpPr>
          <p:nvPr>
            <p:ph idx="1"/>
          </p:nvPr>
        </p:nvSpPr>
        <p:spPr/>
        <p:txBody>
          <a:bodyPr/>
          <a:lstStyle/>
          <a:p>
            <a:r>
              <a:rPr lang="ja-JP" altLang="en-US" b="1" dirty="0">
                <a:solidFill>
                  <a:srgbClr val="FF0000"/>
                </a:solidFill>
              </a:rPr>
              <a:t>ドメイン適応（</a:t>
            </a:r>
            <a:r>
              <a:rPr lang="en-US" altLang="ja-JP" b="1" dirty="0">
                <a:solidFill>
                  <a:srgbClr val="FF0000"/>
                </a:solidFill>
              </a:rPr>
              <a:t>domain adaptation</a:t>
            </a:r>
            <a:r>
              <a:rPr lang="ja-JP" altLang="en-US" b="1" dirty="0">
                <a:solidFill>
                  <a:srgbClr val="FF0000"/>
                </a:solidFill>
              </a:rPr>
              <a:t>）</a:t>
            </a:r>
            <a:endParaRPr lang="en-US" altLang="ja-JP" b="1" dirty="0">
              <a:solidFill>
                <a:srgbClr val="FF0000"/>
              </a:solidFill>
            </a:endParaRPr>
          </a:p>
          <a:p>
            <a:pPr lvl="1"/>
            <a:r>
              <a:rPr lang="ja-JP" altLang="en-US" dirty="0"/>
              <a:t>学習時の訓練データ（</a:t>
            </a:r>
            <a:r>
              <a:rPr lang="en-US" altLang="ja-JP" dirty="0"/>
              <a:t>Source domain</a:t>
            </a:r>
            <a:r>
              <a:rPr lang="ja-JP" altLang="en-US" dirty="0"/>
              <a:t>）と推論時のデータ</a:t>
            </a:r>
            <a:r>
              <a:rPr lang="en-US" altLang="ja-JP" dirty="0"/>
              <a:t>(Target domain)</a:t>
            </a:r>
            <a:r>
              <a:rPr lang="ja-JP" altLang="en-US" dirty="0"/>
              <a:t>でドメインが異なる場合、一般的に悪くなる</a:t>
            </a:r>
            <a:endParaRPr lang="en-US" altLang="ja-JP" dirty="0"/>
          </a:p>
          <a:p>
            <a:pPr lvl="1"/>
            <a:r>
              <a:rPr lang="ja-JP" altLang="en-US" dirty="0"/>
              <a:t>このドメインが変化する場合でも推論をうまく行えることを目指す</a:t>
            </a:r>
            <a:endParaRPr lang="en-US" altLang="ja-JP" dirty="0"/>
          </a:p>
          <a:p>
            <a:pPr lvl="1"/>
            <a:endParaRPr lang="en-US" altLang="ja-JP" dirty="0"/>
          </a:p>
          <a:p>
            <a:pPr lvl="1"/>
            <a:endParaRPr lang="ja-JP" altLang="en-US" dirty="0"/>
          </a:p>
        </p:txBody>
      </p:sp>
      <p:pic>
        <p:nvPicPr>
          <p:cNvPr id="7" name="図 6">
            <a:extLst>
              <a:ext uri="{FF2B5EF4-FFF2-40B4-BE49-F238E27FC236}">
                <a16:creationId xmlns:a16="http://schemas.microsoft.com/office/drawing/2014/main" id="{37C29A7F-E923-4517-AB50-54EE2584265D}"/>
              </a:ext>
            </a:extLst>
          </p:cNvPr>
          <p:cNvPicPr>
            <a:picLocks noChangeAspect="1"/>
          </p:cNvPicPr>
          <p:nvPr/>
        </p:nvPicPr>
        <p:blipFill>
          <a:blip r:embed="rId2"/>
          <a:stretch>
            <a:fillRect/>
          </a:stretch>
        </p:blipFill>
        <p:spPr>
          <a:xfrm>
            <a:off x="3799640" y="3450752"/>
            <a:ext cx="4592720" cy="2905598"/>
          </a:xfrm>
          <a:prstGeom prst="rect">
            <a:avLst/>
          </a:prstGeom>
        </p:spPr>
      </p:pic>
    </p:spTree>
    <p:extLst>
      <p:ext uri="{BB962C8B-B14F-4D97-AF65-F5344CB8AC3E}">
        <p14:creationId xmlns:p14="http://schemas.microsoft.com/office/powerpoint/2010/main" val="385106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2C711-A5F0-4AE4-9440-86156A63B6DE}"/>
              </a:ext>
            </a:extLst>
          </p:cNvPr>
          <p:cNvSpPr>
            <a:spLocks noGrp="1"/>
          </p:cNvSpPr>
          <p:nvPr>
            <p:ph type="title"/>
          </p:nvPr>
        </p:nvSpPr>
        <p:spPr/>
        <p:txBody>
          <a:bodyPr/>
          <a:lstStyle/>
          <a:p>
            <a:r>
              <a:rPr kumimoji="1" lang="en-US" altLang="ja-JP"/>
              <a:t>DA</a:t>
            </a:r>
            <a:endParaRPr kumimoji="1" lang="ja-JP" altLang="en-US" dirty="0"/>
          </a:p>
        </p:txBody>
      </p:sp>
      <p:sp>
        <p:nvSpPr>
          <p:cNvPr id="3" name="コンテンツ プレースホルダー 2">
            <a:extLst>
              <a:ext uri="{FF2B5EF4-FFF2-40B4-BE49-F238E27FC236}">
                <a16:creationId xmlns:a16="http://schemas.microsoft.com/office/drawing/2014/main" id="{EF11399E-4ECD-4879-A9EA-D059DEA20BB2}"/>
              </a:ext>
            </a:extLst>
          </p:cNvPr>
          <p:cNvSpPr>
            <a:spLocks noGrp="1"/>
          </p:cNvSpPr>
          <p:nvPr>
            <p:ph idx="1"/>
          </p:nvPr>
        </p:nvSpPr>
        <p:spPr/>
        <p:txBody>
          <a:bodyPr>
            <a:normAutofit/>
          </a:bodyPr>
          <a:lstStyle/>
          <a:p>
            <a:r>
              <a:rPr lang="en-US" altLang="ja-JP" dirty="0">
                <a:solidFill>
                  <a:srgbClr val="FF0000"/>
                </a:solidFill>
              </a:rPr>
              <a:t>Divergence </a:t>
            </a:r>
            <a:r>
              <a:rPr lang="ja-JP" altLang="en-US" dirty="0">
                <a:solidFill>
                  <a:srgbClr val="FF0000"/>
                </a:solidFill>
              </a:rPr>
              <a:t>ベース </a:t>
            </a:r>
            <a:r>
              <a:rPr lang="en-US" altLang="ja-JP" dirty="0">
                <a:solidFill>
                  <a:srgbClr val="FF0000"/>
                </a:solidFill>
              </a:rPr>
              <a:t>DA [Sun 16, Yan 17, Kang 19]</a:t>
            </a:r>
          </a:p>
          <a:p>
            <a:pPr lvl="1"/>
            <a:r>
              <a:rPr lang="en-US" altLang="ja-JP" dirty="0"/>
              <a:t>Source </a:t>
            </a:r>
            <a:r>
              <a:rPr lang="ja-JP" altLang="en-US" dirty="0"/>
              <a:t>と </a:t>
            </a:r>
            <a:r>
              <a:rPr lang="en-US" altLang="ja-JP" dirty="0"/>
              <a:t>target </a:t>
            </a:r>
            <a:r>
              <a:rPr lang="ja-JP" altLang="en-US" dirty="0"/>
              <a:t>データの分布間の </a:t>
            </a:r>
            <a:r>
              <a:rPr lang="en-US" altLang="ja-JP" dirty="0"/>
              <a:t>divergence </a:t>
            </a:r>
            <a:r>
              <a:rPr lang="ja-JP" altLang="en-US" dirty="0"/>
              <a:t>基準を最小化することにより、ドメイン不変の特徴表現を学習できる</a:t>
            </a:r>
            <a:endParaRPr lang="en-US" altLang="ja-JP" dirty="0"/>
          </a:p>
          <a:p>
            <a:r>
              <a:rPr lang="ja-JP" altLang="en-US" dirty="0">
                <a:solidFill>
                  <a:srgbClr val="FF0000"/>
                </a:solidFill>
              </a:rPr>
              <a:t>敵対的学習ベース </a:t>
            </a:r>
            <a:r>
              <a:rPr lang="en-US" altLang="ja-JP" dirty="0">
                <a:solidFill>
                  <a:srgbClr val="FF0000"/>
                </a:solidFill>
              </a:rPr>
              <a:t>DA [Liu 16, Tzeng 17, Pei 18]</a:t>
            </a:r>
          </a:p>
          <a:p>
            <a:pPr lvl="1"/>
            <a:r>
              <a:rPr lang="en-US" altLang="ja-JP" dirty="0"/>
              <a:t>Discriminator </a:t>
            </a:r>
            <a:r>
              <a:rPr lang="ja-JP" altLang="en-US" dirty="0"/>
              <a:t>のモジュールが訓練パイプラインに導入され、あるサンプルが </a:t>
            </a:r>
            <a:r>
              <a:rPr lang="en-US" altLang="ja-JP" dirty="0"/>
              <a:t>source </a:t>
            </a:r>
            <a:r>
              <a:rPr lang="ja-JP" altLang="en-US" dirty="0"/>
              <a:t>ドメインと </a:t>
            </a:r>
            <a:r>
              <a:rPr lang="en-US" altLang="ja-JP" dirty="0"/>
              <a:t>target </a:t>
            </a:r>
            <a:r>
              <a:rPr lang="ja-JP" altLang="en-US" dirty="0"/>
              <a:t>ドメインのどちらに属するか識別できるように学習される</a:t>
            </a:r>
            <a:endParaRPr lang="en-US" altLang="ja-JP" dirty="0"/>
          </a:p>
          <a:p>
            <a:r>
              <a:rPr lang="ja-JP" altLang="en-US" dirty="0">
                <a:solidFill>
                  <a:srgbClr val="FF0000"/>
                </a:solidFill>
              </a:rPr>
              <a:t>再構築ベース </a:t>
            </a:r>
            <a:r>
              <a:rPr lang="en-US" altLang="ja-JP" dirty="0">
                <a:solidFill>
                  <a:srgbClr val="FF0000"/>
                </a:solidFill>
              </a:rPr>
              <a:t>DA [</a:t>
            </a:r>
            <a:r>
              <a:rPr lang="en-US" altLang="ja-JP" dirty="0" err="1">
                <a:solidFill>
                  <a:srgbClr val="FF0000"/>
                </a:solidFill>
              </a:rPr>
              <a:t>Ghifary</a:t>
            </a:r>
            <a:r>
              <a:rPr lang="en-US" altLang="ja-JP" dirty="0">
                <a:solidFill>
                  <a:srgbClr val="FF0000"/>
                </a:solidFill>
              </a:rPr>
              <a:t> 16, </a:t>
            </a:r>
            <a:r>
              <a:rPr lang="en-US" altLang="ja-JP" dirty="0" err="1">
                <a:solidFill>
                  <a:srgbClr val="FF0000"/>
                </a:solidFill>
              </a:rPr>
              <a:t>Yoo</a:t>
            </a:r>
            <a:r>
              <a:rPr lang="en-US" altLang="ja-JP" dirty="0">
                <a:solidFill>
                  <a:srgbClr val="FF0000"/>
                </a:solidFill>
              </a:rPr>
              <a:t> 16, Hoffman 18]</a:t>
            </a:r>
          </a:p>
          <a:p>
            <a:pPr lvl="1"/>
            <a:r>
              <a:rPr lang="en-US" altLang="ja-JP" dirty="0"/>
              <a:t>Image-to-image translation </a:t>
            </a:r>
            <a:r>
              <a:rPr lang="ja-JP" altLang="en-US" dirty="0"/>
              <a:t>の理念に基づいて、再構築ベース </a:t>
            </a:r>
            <a:r>
              <a:rPr lang="en-US" altLang="ja-JP" dirty="0"/>
              <a:t>DA </a:t>
            </a:r>
            <a:r>
              <a:rPr lang="ja-JP" altLang="en-US" dirty="0"/>
              <a:t>は補助的な再構築タスクを学習することで、各ドメインで共有される特徴表現を構築する</a:t>
            </a:r>
            <a:endParaRPr kumimoji="1" lang="ja-JP" altLang="en-US" dirty="0"/>
          </a:p>
        </p:txBody>
      </p:sp>
      <p:sp>
        <p:nvSpPr>
          <p:cNvPr id="4" name="スライド番号プレースホルダー 3">
            <a:extLst>
              <a:ext uri="{FF2B5EF4-FFF2-40B4-BE49-F238E27FC236}">
                <a16:creationId xmlns:a16="http://schemas.microsoft.com/office/drawing/2014/main" id="{5CD7AA4E-1719-48F7-9525-86D8E13050DF}"/>
              </a:ext>
            </a:extLst>
          </p:cNvPr>
          <p:cNvSpPr>
            <a:spLocks noGrp="1"/>
          </p:cNvSpPr>
          <p:nvPr>
            <p:ph type="sldNum" sz="quarter" idx="12"/>
          </p:nvPr>
        </p:nvSpPr>
        <p:spPr/>
        <p:txBody>
          <a:bodyPr/>
          <a:lstStyle/>
          <a:p>
            <a:fld id="{24EA46AB-3899-448D-80AA-0C961C9BC68C}" type="slidenum">
              <a:rPr kumimoji="1" lang="ja-JP" altLang="en-US" smtClean="0"/>
              <a:t>7</a:t>
            </a:fld>
            <a:endParaRPr kumimoji="1" lang="ja-JP" altLang="en-US"/>
          </a:p>
        </p:txBody>
      </p:sp>
    </p:spTree>
    <p:extLst>
      <p:ext uri="{BB962C8B-B14F-4D97-AF65-F5344CB8AC3E}">
        <p14:creationId xmlns:p14="http://schemas.microsoft.com/office/powerpoint/2010/main" val="2171860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35D6B4-8399-42FD-9865-3DF5B5EDAE83}"/>
              </a:ext>
            </a:extLst>
          </p:cNvPr>
          <p:cNvSpPr>
            <a:spLocks noGrp="1"/>
          </p:cNvSpPr>
          <p:nvPr>
            <p:ph type="title"/>
          </p:nvPr>
        </p:nvSpPr>
        <p:spPr/>
        <p:txBody>
          <a:bodyPr/>
          <a:lstStyle/>
          <a:p>
            <a:r>
              <a:rPr kumimoji="1" lang="ja-JP" altLang="en-US" b="1" dirty="0"/>
              <a:t>提案手法</a:t>
            </a:r>
          </a:p>
        </p:txBody>
      </p:sp>
      <p:sp>
        <p:nvSpPr>
          <p:cNvPr id="3" name="コンテンツ プレースホルダー 2">
            <a:extLst>
              <a:ext uri="{FF2B5EF4-FFF2-40B4-BE49-F238E27FC236}">
                <a16:creationId xmlns:a16="http://schemas.microsoft.com/office/drawing/2014/main" id="{C5F6210A-FF3B-4AA0-900B-CB09C811F9CC}"/>
              </a:ext>
            </a:extLst>
          </p:cNvPr>
          <p:cNvSpPr>
            <a:spLocks noGrp="1"/>
          </p:cNvSpPr>
          <p:nvPr>
            <p:ph idx="1"/>
          </p:nvPr>
        </p:nvSpPr>
        <p:spPr>
          <a:xfrm>
            <a:off x="838200" y="1825625"/>
            <a:ext cx="10515600" cy="4351338"/>
          </a:xfrm>
        </p:spPr>
        <p:txBody>
          <a:bodyPr/>
          <a:lstStyle/>
          <a:p>
            <a:r>
              <a:rPr lang="en-US" altLang="ja-JP" b="1" dirty="0">
                <a:solidFill>
                  <a:srgbClr val="FF0000"/>
                </a:solidFill>
              </a:rPr>
              <a:t>bidirectional sample-class </a:t>
            </a:r>
            <a:r>
              <a:rPr lang="en-US" altLang="ja-JP" b="1" dirty="0" err="1">
                <a:solidFill>
                  <a:srgbClr val="FF0000"/>
                </a:solidFill>
              </a:rPr>
              <a:t>aligment</a:t>
            </a:r>
            <a:r>
              <a:rPr lang="en-US" altLang="ja-JP" b="1" dirty="0">
                <a:solidFill>
                  <a:srgbClr val="FF0000"/>
                </a:solidFill>
              </a:rPr>
              <a:t>(BSCA)</a:t>
            </a:r>
          </a:p>
          <a:p>
            <a:pPr lvl="1"/>
            <a:r>
              <a:rPr lang="ja-JP" altLang="en-US" dirty="0"/>
              <a:t>ラベル付けされたソースドメイン</a:t>
            </a:r>
            <a:r>
              <a:rPr lang="en-US" altLang="ja-JP" dirty="0"/>
              <a:t>S</a:t>
            </a:r>
          </a:p>
          <a:p>
            <a:pPr lvl="1"/>
            <a:endParaRPr lang="en-US" altLang="ja-JP" dirty="0"/>
          </a:p>
          <a:p>
            <a:pPr lvl="1"/>
            <a:endParaRPr lang="en-US" altLang="ja-JP" dirty="0"/>
          </a:p>
          <a:p>
            <a:pPr lvl="1"/>
            <a:r>
              <a:rPr lang="ja-JP" altLang="en-US" dirty="0"/>
              <a:t>限定されたラベルがつけられたターゲットドメイン</a:t>
            </a:r>
            <a:r>
              <a:rPr lang="en-US" altLang="ja-JP" dirty="0"/>
              <a:t>T</a:t>
            </a:r>
          </a:p>
          <a:p>
            <a:pPr lvl="1"/>
            <a:endParaRPr lang="en-US" altLang="ja-JP" dirty="0"/>
          </a:p>
          <a:p>
            <a:pPr lvl="1"/>
            <a:endParaRPr lang="en-US" altLang="ja-JP" dirty="0"/>
          </a:p>
          <a:p>
            <a:pPr lvl="1"/>
            <a:r>
              <a:rPr lang="ja-JP" altLang="en-US" dirty="0"/>
              <a:t>完全にラベルないターゲットドメイン</a:t>
            </a:r>
            <a:r>
              <a:rPr lang="en-US" altLang="ja-JP" dirty="0"/>
              <a:t>U</a:t>
            </a:r>
          </a:p>
          <a:p>
            <a:pPr lvl="1"/>
            <a:endParaRPr lang="en-US" altLang="ja-JP" dirty="0"/>
          </a:p>
          <a:p>
            <a:pPr lvl="1"/>
            <a:endParaRPr lang="en-US" altLang="ja-JP" dirty="0"/>
          </a:p>
          <a:p>
            <a:pPr marL="457200" lvl="1" indent="0">
              <a:buNone/>
            </a:pPr>
            <a:endParaRPr lang="en-US" altLang="ja-JP" dirty="0"/>
          </a:p>
          <a:p>
            <a:pPr lvl="1"/>
            <a:endParaRPr lang="en-US" altLang="ja-JP" dirty="0"/>
          </a:p>
          <a:p>
            <a:pPr lvl="1"/>
            <a:endParaRPr lang="en-US" altLang="ja-JP" dirty="0"/>
          </a:p>
          <a:p>
            <a:pPr marL="971550" lvl="1" indent="-514350">
              <a:buFont typeface="+mj-lt"/>
              <a:buAutoNum type="arabicPeriod"/>
            </a:pPr>
            <a:endParaRPr lang="en-US" altLang="ja-JP" dirty="0"/>
          </a:p>
          <a:p>
            <a:pPr marL="971550" lvl="1" indent="-514350">
              <a:buFont typeface="+mj-lt"/>
              <a:buAutoNum type="arabicPeriod"/>
            </a:pPr>
            <a:endParaRPr lang="en-US" altLang="ja-JP" dirty="0"/>
          </a:p>
        </p:txBody>
      </p:sp>
      <p:sp>
        <p:nvSpPr>
          <p:cNvPr id="4" name="スライド番号プレースホルダー 3">
            <a:extLst>
              <a:ext uri="{FF2B5EF4-FFF2-40B4-BE49-F238E27FC236}">
                <a16:creationId xmlns:a16="http://schemas.microsoft.com/office/drawing/2014/main" id="{F0509A23-FCD1-4172-B82F-A01EAF717BC7}"/>
              </a:ext>
            </a:extLst>
          </p:cNvPr>
          <p:cNvSpPr>
            <a:spLocks noGrp="1"/>
          </p:cNvSpPr>
          <p:nvPr>
            <p:ph type="sldNum" sz="quarter" idx="12"/>
          </p:nvPr>
        </p:nvSpPr>
        <p:spPr/>
        <p:txBody>
          <a:bodyPr/>
          <a:lstStyle/>
          <a:p>
            <a:fld id="{24EA46AB-3899-448D-80AA-0C961C9BC68C}" type="slidenum">
              <a:rPr kumimoji="1" lang="ja-JP" altLang="en-US" smtClean="0"/>
              <a:t>8</a:t>
            </a:fld>
            <a:endParaRPr kumimoji="1" lang="ja-JP" altLang="en-US"/>
          </a:p>
        </p:txBody>
      </p:sp>
      <p:pic>
        <p:nvPicPr>
          <p:cNvPr id="5" name="図 4">
            <a:extLst>
              <a:ext uri="{FF2B5EF4-FFF2-40B4-BE49-F238E27FC236}">
                <a16:creationId xmlns:a16="http://schemas.microsoft.com/office/drawing/2014/main" id="{356F035E-A646-4728-B8AC-139C31A61561}"/>
              </a:ext>
            </a:extLst>
          </p:cNvPr>
          <p:cNvPicPr>
            <a:picLocks noChangeAspect="1"/>
          </p:cNvPicPr>
          <p:nvPr/>
        </p:nvPicPr>
        <p:blipFill>
          <a:blip r:embed="rId2"/>
          <a:stretch>
            <a:fillRect/>
          </a:stretch>
        </p:blipFill>
        <p:spPr>
          <a:xfrm>
            <a:off x="2829166" y="2737117"/>
            <a:ext cx="2367534" cy="572613"/>
          </a:xfrm>
          <a:prstGeom prst="rect">
            <a:avLst/>
          </a:prstGeom>
        </p:spPr>
      </p:pic>
      <p:pic>
        <p:nvPicPr>
          <p:cNvPr id="6" name="図 5">
            <a:extLst>
              <a:ext uri="{FF2B5EF4-FFF2-40B4-BE49-F238E27FC236}">
                <a16:creationId xmlns:a16="http://schemas.microsoft.com/office/drawing/2014/main" id="{0D3F875C-41D3-40FF-980C-F9B144463C83}"/>
              </a:ext>
            </a:extLst>
          </p:cNvPr>
          <p:cNvPicPr>
            <a:picLocks noChangeAspect="1"/>
          </p:cNvPicPr>
          <p:nvPr/>
        </p:nvPicPr>
        <p:blipFill>
          <a:blip r:embed="rId3"/>
          <a:stretch>
            <a:fillRect/>
          </a:stretch>
        </p:blipFill>
        <p:spPr>
          <a:xfrm>
            <a:off x="2703546" y="3920929"/>
            <a:ext cx="2772915" cy="600585"/>
          </a:xfrm>
          <a:prstGeom prst="rect">
            <a:avLst/>
          </a:prstGeom>
        </p:spPr>
      </p:pic>
      <p:pic>
        <p:nvPicPr>
          <p:cNvPr id="7" name="図 6">
            <a:extLst>
              <a:ext uri="{FF2B5EF4-FFF2-40B4-BE49-F238E27FC236}">
                <a16:creationId xmlns:a16="http://schemas.microsoft.com/office/drawing/2014/main" id="{DEE8FACA-1434-4FCD-BA6F-9982313FBCA0}"/>
              </a:ext>
            </a:extLst>
          </p:cNvPr>
          <p:cNvPicPr>
            <a:picLocks noChangeAspect="1"/>
          </p:cNvPicPr>
          <p:nvPr/>
        </p:nvPicPr>
        <p:blipFill>
          <a:blip r:embed="rId4"/>
          <a:stretch>
            <a:fillRect/>
          </a:stretch>
        </p:blipFill>
        <p:spPr>
          <a:xfrm>
            <a:off x="2695282" y="5132713"/>
            <a:ext cx="2485626" cy="650687"/>
          </a:xfrm>
          <a:prstGeom prst="rect">
            <a:avLst/>
          </a:prstGeom>
        </p:spPr>
      </p:pic>
    </p:spTree>
    <p:extLst>
      <p:ext uri="{BB962C8B-B14F-4D97-AF65-F5344CB8AC3E}">
        <p14:creationId xmlns:p14="http://schemas.microsoft.com/office/powerpoint/2010/main" val="4193823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6A6D47-90BD-475D-89FA-61BEC58675F9}"/>
              </a:ext>
            </a:extLst>
          </p:cNvPr>
          <p:cNvSpPr>
            <a:spLocks noGrp="1"/>
          </p:cNvSpPr>
          <p:nvPr>
            <p:ph type="title"/>
          </p:nvPr>
        </p:nvSpPr>
        <p:spPr>
          <a:xfrm>
            <a:off x="838200" y="365125"/>
            <a:ext cx="10515600" cy="1325563"/>
          </a:xfrm>
        </p:spPr>
        <p:txBody>
          <a:bodyPr/>
          <a:lstStyle/>
          <a:p>
            <a:r>
              <a:rPr lang="en-US" altLang="ja-JP" b="1" dirty="0"/>
              <a:t>shared network architecture</a:t>
            </a:r>
            <a:endParaRPr kumimoji="1" lang="ja-JP" altLang="en-US" b="1" dirty="0"/>
          </a:p>
        </p:txBody>
      </p:sp>
      <p:sp>
        <p:nvSpPr>
          <p:cNvPr id="3" name="コンテンツ プレースホルダー 2">
            <a:extLst>
              <a:ext uri="{FF2B5EF4-FFF2-40B4-BE49-F238E27FC236}">
                <a16:creationId xmlns:a16="http://schemas.microsoft.com/office/drawing/2014/main" id="{D30DED69-3A6F-4E3E-8FE8-A1FDCD39D326}"/>
              </a:ext>
            </a:extLst>
          </p:cNvPr>
          <p:cNvSpPr>
            <a:spLocks noGrp="1"/>
          </p:cNvSpPr>
          <p:nvPr>
            <p:ph idx="1"/>
          </p:nvPr>
        </p:nvSpPr>
        <p:spPr/>
        <p:txBody>
          <a:bodyPr/>
          <a:lstStyle/>
          <a:p>
            <a:r>
              <a:rPr lang="ja-JP" altLang="en-US" dirty="0"/>
              <a:t>３つのコンポーネントで構成された</a:t>
            </a:r>
            <a:r>
              <a:rPr lang="en-US" altLang="ja-JP" dirty="0"/>
              <a:t>CNN</a:t>
            </a:r>
            <a:r>
              <a:rPr lang="ja-JP" altLang="en-US" dirty="0"/>
              <a:t>モデルの</a:t>
            </a:r>
            <a:r>
              <a:rPr lang="en-US" altLang="ja-JP" dirty="0"/>
              <a:t>RS</a:t>
            </a:r>
            <a:r>
              <a:rPr lang="ja-JP" altLang="en-US" dirty="0"/>
              <a:t>クロスドメイン分類</a:t>
            </a:r>
            <a:endParaRPr lang="en-US" altLang="ja-JP" dirty="0"/>
          </a:p>
          <a:p>
            <a:pPr lvl="1"/>
            <a:r>
              <a:rPr lang="en-US" altLang="ja-JP" dirty="0"/>
              <a:t>CNN based feature extractor </a:t>
            </a:r>
            <a:endParaRPr kumimoji="1" lang="en-US" altLang="ja-JP" dirty="0"/>
          </a:p>
          <a:p>
            <a:pPr lvl="1"/>
            <a:r>
              <a:rPr kumimoji="1" lang="en-US" altLang="ja-JP" dirty="0"/>
              <a:t>global average pooling(GAP) layer</a:t>
            </a:r>
          </a:p>
          <a:p>
            <a:pPr lvl="1"/>
            <a:r>
              <a:rPr kumimoji="1" lang="en-US" altLang="ja-JP" dirty="0"/>
              <a:t>feature classifier</a:t>
            </a:r>
          </a:p>
          <a:p>
            <a:pPr lvl="1"/>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AE7BC61E-09C5-462D-801F-C36332D97459}"/>
              </a:ext>
            </a:extLst>
          </p:cNvPr>
          <p:cNvSpPr>
            <a:spLocks noGrp="1"/>
          </p:cNvSpPr>
          <p:nvPr>
            <p:ph type="sldNum" sz="quarter" idx="12"/>
          </p:nvPr>
        </p:nvSpPr>
        <p:spPr/>
        <p:txBody>
          <a:bodyPr/>
          <a:lstStyle/>
          <a:p>
            <a:fld id="{24EA46AB-3899-448D-80AA-0C961C9BC68C}" type="slidenum">
              <a:rPr kumimoji="1" lang="ja-JP" altLang="en-US" smtClean="0"/>
              <a:t>9</a:t>
            </a:fld>
            <a:endParaRPr kumimoji="1" lang="ja-JP" altLang="en-US"/>
          </a:p>
        </p:txBody>
      </p:sp>
    </p:spTree>
    <p:extLst>
      <p:ext uri="{BB962C8B-B14F-4D97-AF65-F5344CB8AC3E}">
        <p14:creationId xmlns:p14="http://schemas.microsoft.com/office/powerpoint/2010/main" val="173063609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5106</TotalTime>
  <Words>870</Words>
  <Application>Microsoft Office PowerPoint</Application>
  <PresentationFormat>ワイド画面</PresentationFormat>
  <Paragraphs>146</Paragraphs>
  <Slides>31</Slides>
  <Notes>2</Notes>
  <HiddenSlides>1</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31</vt:i4>
      </vt:variant>
    </vt:vector>
  </HeadingPairs>
  <TitlesOfParts>
    <vt:vector size="35" baseType="lpstr">
      <vt:lpstr>游ゴシック</vt:lpstr>
      <vt:lpstr>游ゴシック Light</vt:lpstr>
      <vt:lpstr>Arial</vt:lpstr>
      <vt:lpstr>Office テーマ</vt:lpstr>
      <vt:lpstr>英語論文#6</vt:lpstr>
      <vt:lpstr>論文の概要</vt:lpstr>
      <vt:lpstr>背景</vt:lpstr>
      <vt:lpstr>導入</vt:lpstr>
      <vt:lpstr>導入</vt:lpstr>
      <vt:lpstr>ドメイン適応(domain Adaptation)</vt:lpstr>
      <vt:lpstr>DA</vt:lpstr>
      <vt:lpstr>提案手法</vt:lpstr>
      <vt:lpstr>shared network architecture</vt:lpstr>
      <vt:lpstr>shared network architecture</vt:lpstr>
      <vt:lpstr>Bidirectional sample-class alignment</vt:lpstr>
      <vt:lpstr>Usupervised Alignmet(UA)</vt:lpstr>
      <vt:lpstr>Bidirectional sample-class alignment</vt:lpstr>
      <vt:lpstr>Supervised Alignmet(SA)</vt:lpstr>
      <vt:lpstr>Supervised Alignmet(SA)</vt:lpstr>
      <vt:lpstr>Supervised Alignmet(SA)</vt:lpstr>
      <vt:lpstr>Supervised Alignmet(SA)</vt:lpstr>
      <vt:lpstr>Supervised Alignmet(SA)</vt:lpstr>
      <vt:lpstr>Supervised Alignmet(SA)</vt:lpstr>
      <vt:lpstr>Overall loss</vt:lpstr>
      <vt:lpstr>評価</vt:lpstr>
      <vt:lpstr>評価</vt:lpstr>
      <vt:lpstr>評価</vt:lpstr>
      <vt:lpstr>評価</vt:lpstr>
      <vt:lpstr>評価</vt:lpstr>
      <vt:lpstr>評価</vt:lpstr>
      <vt:lpstr>評価</vt:lpstr>
      <vt:lpstr>評価</vt:lpstr>
      <vt:lpstr>評価</vt:lpstr>
      <vt:lpstr>評価</vt:lpstr>
      <vt:lpstr>結論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英語論文#1</dc:title>
  <dc:creator>b042ff</dc:creator>
  <cp:lastModifiedBy>b042ff</cp:lastModifiedBy>
  <cp:revision>139</cp:revision>
  <dcterms:created xsi:type="dcterms:W3CDTF">2023-06-04T15:15:30Z</dcterms:created>
  <dcterms:modified xsi:type="dcterms:W3CDTF">2023-11-13T01:20:15Z</dcterms:modified>
</cp:coreProperties>
</file>